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3" r:id="rId4"/>
    <p:sldId id="261" r:id="rId5"/>
    <p:sldId id="260" r:id="rId6"/>
    <p:sldId id="262" r:id="rId7"/>
    <p:sldId id="278" r:id="rId8"/>
    <p:sldId id="264" r:id="rId9"/>
    <p:sldId id="265" r:id="rId10"/>
    <p:sldId id="271" r:id="rId11"/>
    <p:sldId id="267" r:id="rId12"/>
    <p:sldId id="270" r:id="rId13"/>
    <p:sldId id="263" r:id="rId14"/>
    <p:sldId id="268" r:id="rId15"/>
    <p:sldId id="269" r:id="rId16"/>
    <p:sldId id="272" r:id="rId17"/>
    <p:sldId id="286" r:id="rId18"/>
    <p:sldId id="277" r:id="rId19"/>
    <p:sldId id="279" r:id="rId20"/>
    <p:sldId id="280" r:id="rId21"/>
    <p:sldId id="282" r:id="rId22"/>
    <p:sldId id="283" r:id="rId23"/>
    <p:sldId id="284" r:id="rId24"/>
    <p:sldId id="281" r:id="rId25"/>
    <p:sldId id="276" r:id="rId26"/>
    <p:sldId id="275" r:id="rId27"/>
    <p:sldId id="28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5A1"/>
    <a:srgbClr val="D3695D"/>
    <a:srgbClr val="1F4E78"/>
    <a:srgbClr val="E5EBEB"/>
    <a:srgbClr val="C2C3C7"/>
    <a:srgbClr val="6998D1"/>
    <a:srgbClr val="C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400" autoAdjust="0"/>
    <p:restoredTop sz="72528"/>
  </p:normalViewPr>
  <p:slideViewPr>
    <p:cSldViewPr snapToGrid="0" snapToObjects="1">
      <p:cViewPr varScale="1">
        <p:scale>
          <a:sx n="35" d="100"/>
          <a:sy n="35" d="100"/>
        </p:scale>
        <p:origin x="53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0A8A-5FB7-7644-973C-A31472D68CB4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8BD4-D866-1D43-926B-CD75036D54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2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A8BD4-D866-1D43-926B-CD75036D547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62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A8BD4-D866-1D43-926B-CD75036D547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9953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44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A8BD4-D866-1D43-926B-CD75036D547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0693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7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48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14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940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778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20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85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095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35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818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588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03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019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54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175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공유경제를</a:t>
            </a:r>
            <a:r>
              <a:rPr kumimoji="1" lang="ko-KR" altLang="en-US" dirty="0"/>
              <a:t> 실현하여 세상을 바꾸자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A8BD4-D866-1D43-926B-CD75036D547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6658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481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A8BD4-D866-1D43-926B-CD75036D547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487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30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A8BD4-D866-1D43-926B-CD75036D547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682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A8BD4-D866-1D43-926B-CD75036D547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360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참가목적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핵심아이디어 </a:t>
            </a:r>
            <a:r>
              <a:rPr kumimoji="1" lang="en-US" altLang="ko-KR" dirty="0"/>
              <a:t>;</a:t>
            </a:r>
            <a:r>
              <a:rPr kumimoji="1" lang="ko-KR" altLang="en-US" dirty="0"/>
              <a:t> 공유경제실현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뀨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공공성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기대효과 </a:t>
            </a:r>
            <a:endParaRPr kumimoji="1" lang="en-US" altLang="ko-KR" dirty="0"/>
          </a:p>
          <a:p>
            <a:r>
              <a:rPr kumimoji="1" lang="ko-KR" altLang="en-US" dirty="0" err="1"/>
              <a:t>구현기술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A8BD4-D866-1D43-926B-CD75036D547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86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59D63-2317-6E49-839C-A0E4C0772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4D0EE-A810-B240-A3E3-C26F93372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D2575-B4EC-1842-8791-4AC3F3E6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96A8B-B824-744E-9568-7170CEF8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2E43A-9F5B-8E4B-945F-F747C1E1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2196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ADC5-5834-DF46-95F2-F48BE977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DC706-69E7-3844-BFDC-B4364FED6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DCFE48-363F-2D4F-9E02-85EC0A49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BDE53-6A9C-0345-965F-500142A5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5FF61-6BE4-5A46-95F9-31476531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9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FF2211-3EE6-3D49-8A99-640D94135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CED01B-6648-6545-AB2C-26C08F7CE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49546-7B3C-374D-8217-6FF1892C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C829A-A6B5-794E-ABC1-FFE66DB8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F2DCD-C87C-6A4D-A9E8-E42DE737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20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AF94-FC87-A346-AC9D-3F1EEDF8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09B39-9387-E341-9D32-7DD83FE5A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B8B7C-DC17-D945-BAE1-43979294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79C34-77D7-884C-879A-C19E2F054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E6508-B8C1-6C46-9AC4-39845268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4102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BA31C-07C1-DF40-8484-7DE3731E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D24217-56A7-0D44-ACE1-D5598BB0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046DC-6B1D-1545-9ADC-FB4FBAC8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F7D04-D893-6A46-95BD-629FE009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DAC2C-B1A1-E24E-8C17-86BEF00A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74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2574E-29AB-8547-A4AD-9A810784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1417A2-3460-DF4F-A1D3-079942AC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81F126-AF05-7D4E-BEF4-6E4EA7E04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2F6C4-9DB6-E141-9949-FC1EA6FD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878BD2-00D2-8A43-B4F7-1296C583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D314A8-1DBE-834B-AD83-13FC4D43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670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BBB85-07E6-FB41-86C3-23E0FEEF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C47B88-11F8-E44A-9CDF-20864C2F0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1B8181-052E-3943-9C04-813CA5E1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6F887F-9961-244C-96F3-EE2D308F9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4054D0-69A3-8743-8597-16B8F2060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0845-2828-EE4A-A133-6B4E38AE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C7AEFE-BA44-D743-AA7C-28F556FC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96E074-167F-6843-978F-671901C5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76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74B27-6192-2E43-ABF1-0CD09DA2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18B6C8-8EFE-5D46-A82F-17865AF3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19BEE-46DC-CD47-9200-FDD4C59A0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EA6111-6B79-714D-958C-33A19B7E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182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88D6D5-5337-1A4F-A035-4C4175CA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3181E-214B-424C-BD86-B5F0A4061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E696B0-BFBD-7A44-BB91-0E1A125F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458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DB11C-B83E-9149-8E01-1B631B9B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39FD86-F419-B945-92B4-A6E4CA695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9FC1-4799-3442-B19E-32934364C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90DA0C-C81E-B749-991E-9489DB516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118B4D-E2E8-594B-A416-103D67AB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90FB22-66FD-A340-876B-762695A2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18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7DE1B-729D-784B-AD9A-0F4E8687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95E539-3AB3-0A48-B6AB-810267F53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4B8572-5138-F14E-BADD-CB5AED801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BDA6A6-1915-F34B-8EB3-C70BE03BC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9D43C-5C80-0C48-9470-123FB6E3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F9885-C294-2548-91F8-F3D0AB9D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47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19EE67-A773-E346-85E8-2AD8C1FC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07E90-AA83-F04F-976E-0E5DC1DD8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D95F1-8B45-9542-86AA-093FC8F11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D6F30-5883-6045-82B7-443B1D5865C6}" type="datetimeFigureOut">
              <a:rPr kumimoji="1" lang="ko-KR" altLang="en-US" smtClean="0"/>
              <a:t>2019-12-01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71FBB-5098-3A42-ACE6-66D64D249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B21FC4-6E52-4147-A54A-427362093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3965A-E1B4-0F40-BF6F-652624FCCB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8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.tiff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yoTTa/Share_Service_Platform_5-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353F1E75-7D06-C641-9682-A620C756488F}"/>
              </a:ext>
            </a:extLst>
          </p:cNvPr>
          <p:cNvSpPr/>
          <p:nvPr/>
        </p:nvSpPr>
        <p:spPr>
          <a:xfrm>
            <a:off x="3703464" y="1033602"/>
            <a:ext cx="4785069" cy="463972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C617F7-E183-074E-874B-1B407C86F03E}"/>
              </a:ext>
            </a:extLst>
          </p:cNvPr>
          <p:cNvGrpSpPr/>
          <p:nvPr/>
        </p:nvGrpSpPr>
        <p:grpSpPr>
          <a:xfrm>
            <a:off x="3800131" y="1207213"/>
            <a:ext cx="4591737" cy="4443574"/>
            <a:chOff x="3967039" y="1136861"/>
            <a:chExt cx="4591737" cy="444357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22CCB14-2877-6B43-B7E0-F2568A560341}"/>
                </a:ext>
              </a:extLst>
            </p:cNvPr>
            <p:cNvSpPr/>
            <p:nvPr/>
          </p:nvSpPr>
          <p:spPr>
            <a:xfrm>
              <a:off x="3967039" y="1136861"/>
              <a:ext cx="4591737" cy="4292500"/>
            </a:xfrm>
            <a:prstGeom prst="ellipse">
              <a:avLst/>
            </a:prstGeom>
            <a:solidFill>
              <a:srgbClr val="E5EB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C9F9FF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78A153-E922-814A-8931-57995B85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6401" y="1347423"/>
              <a:ext cx="4233012" cy="423301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EBBC2A8-CD8B-9744-A4F4-A1B183C7E922}"/>
              </a:ext>
            </a:extLst>
          </p:cNvPr>
          <p:cNvGrpSpPr/>
          <p:nvPr/>
        </p:nvGrpSpPr>
        <p:grpSpPr>
          <a:xfrm rot="21397425">
            <a:off x="4234081" y="1179300"/>
            <a:ext cx="1169727" cy="842502"/>
            <a:chOff x="4049175" y="996878"/>
            <a:chExt cx="1671506" cy="1203911"/>
          </a:xfrm>
        </p:grpSpPr>
        <p:sp>
          <p:nvSpPr>
            <p:cNvPr id="17" name="갈매기형 수장[C] 16">
              <a:extLst>
                <a:ext uri="{FF2B5EF4-FFF2-40B4-BE49-F238E27FC236}">
                  <a16:creationId xmlns:a16="http://schemas.microsoft.com/office/drawing/2014/main" id="{9406C131-75EB-6D41-8F5F-30339E90B577}"/>
                </a:ext>
              </a:extLst>
            </p:cNvPr>
            <p:cNvSpPr/>
            <p:nvPr/>
          </p:nvSpPr>
          <p:spPr>
            <a:xfrm rot="19971643">
              <a:off x="4049175" y="1466003"/>
              <a:ext cx="734786" cy="734786"/>
            </a:xfrm>
            <a:prstGeom prst="chevron">
              <a:avLst/>
            </a:prstGeom>
            <a:solidFill>
              <a:srgbClr val="EBE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3CB1B7DD-6389-0544-8354-A844760879B0}"/>
                </a:ext>
              </a:extLst>
            </p:cNvPr>
            <p:cNvSpPr/>
            <p:nvPr/>
          </p:nvSpPr>
          <p:spPr>
            <a:xfrm rot="20024064">
              <a:off x="4493851" y="1205826"/>
              <a:ext cx="734786" cy="734786"/>
            </a:xfrm>
            <a:prstGeom prst="chevron">
              <a:avLst/>
            </a:prstGeom>
            <a:solidFill>
              <a:srgbClr val="EBE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0E41FBDB-EFF8-0748-9F4B-46BDBD476DE7}"/>
                </a:ext>
              </a:extLst>
            </p:cNvPr>
            <p:cNvSpPr/>
            <p:nvPr/>
          </p:nvSpPr>
          <p:spPr>
            <a:xfrm rot="20427438">
              <a:off x="4985895" y="996878"/>
              <a:ext cx="734786" cy="73478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4EEB539-A9A2-6647-8498-F627997ACBCF}"/>
              </a:ext>
            </a:extLst>
          </p:cNvPr>
          <p:cNvGrpSpPr/>
          <p:nvPr/>
        </p:nvGrpSpPr>
        <p:grpSpPr>
          <a:xfrm rot="10800000">
            <a:off x="6661606" y="4756026"/>
            <a:ext cx="1169727" cy="842502"/>
            <a:chOff x="4049175" y="996878"/>
            <a:chExt cx="1671506" cy="1203911"/>
          </a:xfrm>
        </p:grpSpPr>
        <p:sp>
          <p:nvSpPr>
            <p:cNvPr id="26" name="갈매기형 수장[C] 25">
              <a:extLst>
                <a:ext uri="{FF2B5EF4-FFF2-40B4-BE49-F238E27FC236}">
                  <a16:creationId xmlns:a16="http://schemas.microsoft.com/office/drawing/2014/main" id="{DBB75EB9-39BB-6F49-965D-67D366C5B8AD}"/>
                </a:ext>
              </a:extLst>
            </p:cNvPr>
            <p:cNvSpPr/>
            <p:nvPr/>
          </p:nvSpPr>
          <p:spPr>
            <a:xfrm rot="19971643">
              <a:off x="4049175" y="1466003"/>
              <a:ext cx="734786" cy="734786"/>
            </a:xfrm>
            <a:prstGeom prst="chevron">
              <a:avLst/>
            </a:prstGeom>
            <a:solidFill>
              <a:srgbClr val="EBE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[C] 26">
              <a:extLst>
                <a:ext uri="{FF2B5EF4-FFF2-40B4-BE49-F238E27FC236}">
                  <a16:creationId xmlns:a16="http://schemas.microsoft.com/office/drawing/2014/main" id="{201B070A-6D9D-5442-B7BC-4B39C1152D70}"/>
                </a:ext>
              </a:extLst>
            </p:cNvPr>
            <p:cNvSpPr/>
            <p:nvPr/>
          </p:nvSpPr>
          <p:spPr>
            <a:xfrm rot="20024064">
              <a:off x="4493851" y="1205826"/>
              <a:ext cx="734786" cy="734786"/>
            </a:xfrm>
            <a:prstGeom prst="chevron">
              <a:avLst/>
            </a:prstGeom>
            <a:solidFill>
              <a:srgbClr val="EBE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[C] 27">
              <a:extLst>
                <a:ext uri="{FF2B5EF4-FFF2-40B4-BE49-F238E27FC236}">
                  <a16:creationId xmlns:a16="http://schemas.microsoft.com/office/drawing/2014/main" id="{BC9528FC-5B4B-7842-B98D-0E738878B32E}"/>
                </a:ext>
              </a:extLst>
            </p:cNvPr>
            <p:cNvSpPr/>
            <p:nvPr/>
          </p:nvSpPr>
          <p:spPr>
            <a:xfrm rot="20427438">
              <a:off x="4985895" y="996878"/>
              <a:ext cx="734786" cy="73478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F443798-015B-9149-9A7F-9B992C3330ED}"/>
              </a:ext>
            </a:extLst>
          </p:cNvPr>
          <p:cNvSpPr txBox="1"/>
          <p:nvPr/>
        </p:nvSpPr>
        <p:spPr>
          <a:xfrm rot="20823339">
            <a:off x="4988166" y="642564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드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4F70F-ACB7-E147-B685-2841BCCC2DED}"/>
              </a:ext>
            </a:extLst>
          </p:cNvPr>
          <p:cNvSpPr txBox="1"/>
          <p:nvPr/>
        </p:nvSpPr>
        <p:spPr>
          <a:xfrm>
            <a:off x="5848772" y="560224"/>
            <a:ext cx="47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F8332C-A909-E743-957F-91BB2AB31528}"/>
              </a:ext>
            </a:extLst>
          </p:cNvPr>
          <p:cNvSpPr txBox="1"/>
          <p:nvPr/>
        </p:nvSpPr>
        <p:spPr>
          <a:xfrm rot="1043263">
            <a:off x="6695566" y="691607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팀  </a:t>
            </a:r>
          </a:p>
        </p:txBody>
      </p:sp>
    </p:spTree>
    <p:extLst>
      <p:ext uri="{BB962C8B-B14F-4D97-AF65-F5344CB8AC3E}">
        <p14:creationId xmlns:p14="http://schemas.microsoft.com/office/powerpoint/2010/main" val="357872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47A4CB2-79D1-D14A-BDC8-3220017BCB80}"/>
              </a:ext>
            </a:extLst>
          </p:cNvPr>
          <p:cNvGrpSpPr/>
          <p:nvPr/>
        </p:nvGrpSpPr>
        <p:grpSpPr>
          <a:xfrm>
            <a:off x="685138" y="413607"/>
            <a:ext cx="3542088" cy="7197079"/>
            <a:chOff x="685138" y="413607"/>
            <a:chExt cx="3542088" cy="7197079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B3B2DBF-22E5-F245-8383-06941205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931" y="1134617"/>
              <a:ext cx="3238035" cy="647606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BAF05A-591C-5648-B9AF-6A356C2DB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138" y="413607"/>
              <a:ext cx="3542088" cy="719707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8BE795-5D8B-434D-A978-4BCEC0CD692B}"/>
              </a:ext>
            </a:extLst>
          </p:cNvPr>
          <p:cNvGrpSpPr/>
          <p:nvPr/>
        </p:nvGrpSpPr>
        <p:grpSpPr>
          <a:xfrm>
            <a:off x="4603299" y="1166087"/>
            <a:ext cx="7111088" cy="4226105"/>
            <a:chOff x="4663646" y="1345959"/>
            <a:chExt cx="7111088" cy="422610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7308D7-EF4D-C949-B350-502DF23DEE3B}"/>
                </a:ext>
              </a:extLst>
            </p:cNvPr>
            <p:cNvGrpSpPr/>
            <p:nvPr/>
          </p:nvGrpSpPr>
          <p:grpSpPr>
            <a:xfrm>
              <a:off x="4663646" y="2387797"/>
              <a:ext cx="7111088" cy="3184267"/>
              <a:chOff x="4663646" y="2357816"/>
              <a:chExt cx="7111088" cy="3184267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CDC36B05-911F-E243-921F-03ED3093C6A0}"/>
                  </a:ext>
                </a:extLst>
              </p:cNvPr>
              <p:cNvSpPr/>
              <p:nvPr/>
            </p:nvSpPr>
            <p:spPr>
              <a:xfrm>
                <a:off x="4663646" y="2357816"/>
                <a:ext cx="7111087" cy="3184267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1EB65A-3995-EA49-9F82-B9E5435E940E}"/>
                  </a:ext>
                </a:extLst>
              </p:cNvPr>
              <p:cNvSpPr txBox="1"/>
              <p:nvPr/>
            </p:nvSpPr>
            <p:spPr>
              <a:xfrm>
                <a:off x="4806014" y="2536356"/>
                <a:ext cx="6968720" cy="2602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사용자는 원하는 물품에 대하여 결제를 진행하고 대여를 확정한다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대여 확정 이후에는 자동적으로 제공자와의 </a:t>
                </a:r>
                <a:r>
                  <a:rPr kumimoji="1" lang="ko-KR" altLang="en-US" sz="2800" dirty="0" err="1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채팅방으로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이동하여 대여를 진행한다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AE349B-570D-8144-A902-4D33BFF8A68A}"/>
                </a:ext>
              </a:extLst>
            </p:cNvPr>
            <p:cNvGrpSpPr/>
            <p:nvPr/>
          </p:nvGrpSpPr>
          <p:grpSpPr>
            <a:xfrm>
              <a:off x="4806017" y="1345959"/>
              <a:ext cx="2501294" cy="754072"/>
              <a:chOff x="5786203" y="2668249"/>
              <a:chExt cx="1544050" cy="1673337"/>
            </a:xfrm>
          </p:grpSpPr>
          <p:sp>
            <p:nvSpPr>
              <p:cNvPr id="15" name="오각형[P] 14">
                <a:extLst>
                  <a:ext uri="{FF2B5EF4-FFF2-40B4-BE49-F238E27FC236}">
                    <a16:creationId xmlns:a16="http://schemas.microsoft.com/office/drawing/2014/main" id="{0340D33D-3C1A-CF40-96AB-F4CDF548BC7F}"/>
                  </a:ext>
                </a:extLst>
              </p:cNvPr>
              <p:cNvSpPr/>
              <p:nvPr/>
            </p:nvSpPr>
            <p:spPr>
              <a:xfrm>
                <a:off x="5786203" y="2668249"/>
                <a:ext cx="1544050" cy="1673337"/>
              </a:xfrm>
              <a:prstGeom prst="homePlate">
                <a:avLst/>
              </a:prstGeom>
              <a:solidFill>
                <a:srgbClr val="699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F52262-9EB7-E546-9441-175495FE094B}"/>
                  </a:ext>
                </a:extLst>
              </p:cNvPr>
              <p:cNvSpPr txBox="1"/>
              <p:nvPr/>
            </p:nvSpPr>
            <p:spPr>
              <a:xfrm>
                <a:off x="5809312" y="2768040"/>
                <a:ext cx="1344021" cy="143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물건 대여</a:t>
                </a:r>
                <a:endParaRPr kumimoji="1" lang="en-US" altLang="ko-KR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sp>
          <p:nvSpPr>
            <p:cNvPr id="13" name="갈매기형 수장[C] 12">
              <a:extLst>
                <a:ext uri="{FF2B5EF4-FFF2-40B4-BE49-F238E27FC236}">
                  <a16:creationId xmlns:a16="http://schemas.microsoft.com/office/drawing/2014/main" id="{C803D0DB-317C-0844-A056-284BBABCF0F4}"/>
                </a:ext>
              </a:extLst>
            </p:cNvPr>
            <p:cNvSpPr/>
            <p:nvPr/>
          </p:nvSpPr>
          <p:spPr>
            <a:xfrm>
              <a:off x="7141103" y="1345959"/>
              <a:ext cx="754072" cy="75407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[C] 13">
              <a:extLst>
                <a:ext uri="{FF2B5EF4-FFF2-40B4-BE49-F238E27FC236}">
                  <a16:creationId xmlns:a16="http://schemas.microsoft.com/office/drawing/2014/main" id="{3AB9BC90-2B64-2046-BF79-66FC3BB9EC4D}"/>
                </a:ext>
              </a:extLst>
            </p:cNvPr>
            <p:cNvSpPr/>
            <p:nvPr/>
          </p:nvSpPr>
          <p:spPr>
            <a:xfrm>
              <a:off x="7734069" y="1345959"/>
              <a:ext cx="754072" cy="75407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15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C80D2D-24B9-C84C-A7D2-E6A528DA38FC}"/>
              </a:ext>
            </a:extLst>
          </p:cNvPr>
          <p:cNvGrpSpPr/>
          <p:nvPr/>
        </p:nvGrpSpPr>
        <p:grpSpPr>
          <a:xfrm>
            <a:off x="685138" y="413607"/>
            <a:ext cx="3542088" cy="7197079"/>
            <a:chOff x="685138" y="413607"/>
            <a:chExt cx="3542088" cy="7197079"/>
          </a:xfrm>
        </p:grpSpPr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82A6267-9CA5-8841-B68C-D55CA4FC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931" y="1134617"/>
              <a:ext cx="3238035" cy="64760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654CEC-EAEF-A84F-8D2E-F892999C9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138" y="413607"/>
              <a:ext cx="3542088" cy="719707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271BEC-511B-E848-AC63-E05673F09375}"/>
              </a:ext>
            </a:extLst>
          </p:cNvPr>
          <p:cNvGrpSpPr/>
          <p:nvPr/>
        </p:nvGrpSpPr>
        <p:grpSpPr>
          <a:xfrm>
            <a:off x="4663646" y="1345959"/>
            <a:ext cx="7111088" cy="3990316"/>
            <a:chOff x="4663646" y="1345959"/>
            <a:chExt cx="7111088" cy="399031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3E27DF-2724-AA44-AFE9-443D151CC0AF}"/>
                </a:ext>
              </a:extLst>
            </p:cNvPr>
            <p:cNvGrpSpPr/>
            <p:nvPr/>
          </p:nvGrpSpPr>
          <p:grpSpPr>
            <a:xfrm>
              <a:off x="4663646" y="2387797"/>
              <a:ext cx="7111088" cy="2948478"/>
              <a:chOff x="4663646" y="2357816"/>
              <a:chExt cx="7111088" cy="2948478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32981BC6-B1F5-3E43-9BEE-BA2060968685}"/>
                  </a:ext>
                </a:extLst>
              </p:cNvPr>
              <p:cNvSpPr/>
              <p:nvPr/>
            </p:nvSpPr>
            <p:spPr>
              <a:xfrm>
                <a:off x="4663646" y="2357816"/>
                <a:ext cx="7111087" cy="294847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AC314-89CA-674C-AB46-2DFABC800C65}"/>
                  </a:ext>
                </a:extLst>
              </p:cNvPr>
              <p:cNvSpPr txBox="1"/>
              <p:nvPr/>
            </p:nvSpPr>
            <p:spPr>
              <a:xfrm>
                <a:off x="4806014" y="2536356"/>
                <a:ext cx="6968720" cy="2602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사용자는 물품을 빌리기 전에 채팅 기능을 통해 제공자와 채팅을 할 수 있다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대여를 확정한 이후에는 </a:t>
                </a:r>
                <a:r>
                  <a:rPr kumimoji="1" lang="ko-KR" altLang="en-US" sz="2800" dirty="0" err="1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채팅창으로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자동으로 연결되어 대여를 진행할 수 있다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D755FFC-4688-9C47-9798-3A5F296F9D99}"/>
                </a:ext>
              </a:extLst>
            </p:cNvPr>
            <p:cNvGrpSpPr/>
            <p:nvPr/>
          </p:nvGrpSpPr>
          <p:grpSpPr>
            <a:xfrm>
              <a:off x="4806016" y="1345959"/>
              <a:ext cx="3782399" cy="754072"/>
              <a:chOff x="5786203" y="2668249"/>
              <a:chExt cx="2334877" cy="1673337"/>
            </a:xfrm>
          </p:grpSpPr>
          <p:sp>
            <p:nvSpPr>
              <p:cNvPr id="19" name="오각형[P] 18">
                <a:extLst>
                  <a:ext uri="{FF2B5EF4-FFF2-40B4-BE49-F238E27FC236}">
                    <a16:creationId xmlns:a16="http://schemas.microsoft.com/office/drawing/2014/main" id="{FB294F1F-7614-6C4A-BAFB-FCD2F12D7D9D}"/>
                  </a:ext>
                </a:extLst>
              </p:cNvPr>
              <p:cNvSpPr/>
              <p:nvPr/>
            </p:nvSpPr>
            <p:spPr>
              <a:xfrm>
                <a:off x="5786203" y="2668249"/>
                <a:ext cx="2131987" cy="1673337"/>
              </a:xfrm>
              <a:prstGeom prst="homePlate">
                <a:avLst/>
              </a:prstGeom>
              <a:solidFill>
                <a:srgbClr val="699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F1995D-768F-014B-A001-4474A442CF53}"/>
                  </a:ext>
                </a:extLst>
              </p:cNvPr>
              <p:cNvSpPr txBox="1"/>
              <p:nvPr/>
            </p:nvSpPr>
            <p:spPr>
              <a:xfrm>
                <a:off x="5809312" y="2768040"/>
                <a:ext cx="2311768" cy="143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사용자 간 채팅</a:t>
                </a:r>
                <a:endParaRPr kumimoji="1" lang="en-US" altLang="ko-KR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sp>
          <p:nvSpPr>
            <p:cNvPr id="17" name="갈매기형 수장[C] 16">
              <a:extLst>
                <a:ext uri="{FF2B5EF4-FFF2-40B4-BE49-F238E27FC236}">
                  <a16:creationId xmlns:a16="http://schemas.microsoft.com/office/drawing/2014/main" id="{A3A4DB8E-4A66-104E-92AD-573C6B789B42}"/>
                </a:ext>
              </a:extLst>
            </p:cNvPr>
            <p:cNvSpPr/>
            <p:nvPr/>
          </p:nvSpPr>
          <p:spPr>
            <a:xfrm>
              <a:off x="8131936" y="1345959"/>
              <a:ext cx="754072" cy="75407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E937F7AC-9B37-FD4A-916A-8774AA455B80}"/>
                </a:ext>
              </a:extLst>
            </p:cNvPr>
            <p:cNvSpPr/>
            <p:nvPr/>
          </p:nvSpPr>
          <p:spPr>
            <a:xfrm>
              <a:off x="8771301" y="1345959"/>
              <a:ext cx="754072" cy="75407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886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시계이(가) 표시된 사진&#10;&#10;자동 생성된 설명">
            <a:extLst>
              <a:ext uri="{FF2B5EF4-FFF2-40B4-BE49-F238E27FC236}">
                <a16:creationId xmlns:a16="http://schemas.microsoft.com/office/drawing/2014/main" id="{A257DA82-7DC4-2947-9FE9-711A1645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0" y="973575"/>
            <a:ext cx="3211643" cy="64232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234B3D-AB60-9047-991F-D8717047F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38" y="413607"/>
            <a:ext cx="3542088" cy="719707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17C9E01-379A-C940-B970-1473DCFAE1E3}"/>
              </a:ext>
            </a:extLst>
          </p:cNvPr>
          <p:cNvGrpSpPr/>
          <p:nvPr/>
        </p:nvGrpSpPr>
        <p:grpSpPr>
          <a:xfrm>
            <a:off x="4575812" y="1233000"/>
            <a:ext cx="7111087" cy="3625603"/>
            <a:chOff x="4663647" y="1345959"/>
            <a:chExt cx="7111087" cy="362560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51061C1-58C6-4442-A8B0-E0081F3E4681}"/>
                </a:ext>
              </a:extLst>
            </p:cNvPr>
            <p:cNvGrpSpPr/>
            <p:nvPr/>
          </p:nvGrpSpPr>
          <p:grpSpPr>
            <a:xfrm>
              <a:off x="4663647" y="2387797"/>
              <a:ext cx="7111087" cy="2583765"/>
              <a:chOff x="4663647" y="2357816"/>
              <a:chExt cx="7111087" cy="2583765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7243D053-9C42-4B40-9B79-9837BADA68CA}"/>
                  </a:ext>
                </a:extLst>
              </p:cNvPr>
              <p:cNvSpPr/>
              <p:nvPr/>
            </p:nvSpPr>
            <p:spPr>
              <a:xfrm>
                <a:off x="4663647" y="2357816"/>
                <a:ext cx="6968720" cy="258376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02E3566-F703-0240-8555-771983C8E74A}"/>
                  </a:ext>
                </a:extLst>
              </p:cNvPr>
              <p:cNvSpPr txBox="1"/>
              <p:nvPr/>
            </p:nvSpPr>
            <p:spPr>
              <a:xfrm>
                <a:off x="4806014" y="2536356"/>
                <a:ext cx="6968720" cy="1955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물품 사용을 마친 대여자는 어플리케이션을 통해 후기와 </a:t>
                </a:r>
                <a:r>
                  <a:rPr kumimoji="1" lang="ko-KR" altLang="en-US" sz="2800" dirty="0" err="1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별점을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작성하여 물품을 반납한다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A4E153B-5E34-8140-AE23-03F29F7057CB}"/>
                </a:ext>
              </a:extLst>
            </p:cNvPr>
            <p:cNvGrpSpPr/>
            <p:nvPr/>
          </p:nvGrpSpPr>
          <p:grpSpPr>
            <a:xfrm>
              <a:off x="4806016" y="1345959"/>
              <a:ext cx="2501485" cy="754072"/>
              <a:chOff x="5786203" y="2668249"/>
              <a:chExt cx="1544168" cy="1673337"/>
            </a:xfrm>
          </p:grpSpPr>
          <p:sp>
            <p:nvSpPr>
              <p:cNvPr id="28" name="오각형[P] 27">
                <a:extLst>
                  <a:ext uri="{FF2B5EF4-FFF2-40B4-BE49-F238E27FC236}">
                    <a16:creationId xmlns:a16="http://schemas.microsoft.com/office/drawing/2014/main" id="{911B6D58-2560-9243-9B47-3892BD3614D0}"/>
                  </a:ext>
                </a:extLst>
              </p:cNvPr>
              <p:cNvSpPr/>
              <p:nvPr/>
            </p:nvSpPr>
            <p:spPr>
              <a:xfrm>
                <a:off x="5786203" y="2668249"/>
                <a:ext cx="1544168" cy="1673337"/>
              </a:xfrm>
              <a:prstGeom prst="homePlate">
                <a:avLst/>
              </a:prstGeom>
              <a:solidFill>
                <a:srgbClr val="699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C98760-2867-1044-B994-E1DBDC0BA17C}"/>
                  </a:ext>
                </a:extLst>
              </p:cNvPr>
              <p:cNvSpPr txBox="1"/>
              <p:nvPr/>
            </p:nvSpPr>
            <p:spPr>
              <a:xfrm>
                <a:off x="5809312" y="2768040"/>
                <a:ext cx="1521059" cy="143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물건 반납</a:t>
                </a:r>
                <a:endParaRPr kumimoji="1" lang="en-US" altLang="ko-KR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sp>
          <p:nvSpPr>
            <p:cNvPr id="26" name="갈매기형 수장[C] 25">
              <a:extLst>
                <a:ext uri="{FF2B5EF4-FFF2-40B4-BE49-F238E27FC236}">
                  <a16:creationId xmlns:a16="http://schemas.microsoft.com/office/drawing/2014/main" id="{0611B3DF-FC6F-C647-8BB7-67797C758446}"/>
                </a:ext>
              </a:extLst>
            </p:cNvPr>
            <p:cNvSpPr/>
            <p:nvPr/>
          </p:nvSpPr>
          <p:spPr>
            <a:xfrm>
              <a:off x="7141198" y="1345959"/>
              <a:ext cx="754072" cy="75407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[C] 26">
              <a:extLst>
                <a:ext uri="{FF2B5EF4-FFF2-40B4-BE49-F238E27FC236}">
                  <a16:creationId xmlns:a16="http://schemas.microsoft.com/office/drawing/2014/main" id="{DA7C267A-544D-1444-A4EA-836DA196D7EE}"/>
                </a:ext>
              </a:extLst>
            </p:cNvPr>
            <p:cNvSpPr/>
            <p:nvPr/>
          </p:nvSpPr>
          <p:spPr>
            <a:xfrm>
              <a:off x="7771337" y="1345959"/>
              <a:ext cx="754072" cy="75407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29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23C72CF-219B-AB4A-9781-6DCC2E21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2" y="1048945"/>
            <a:ext cx="3333600" cy="59264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CB5D0E-95B1-A349-9F1C-E19CEC6B2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38" y="413607"/>
            <a:ext cx="3542088" cy="71970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DCFE673-F273-704F-B367-2F9D263791BB}"/>
              </a:ext>
            </a:extLst>
          </p:cNvPr>
          <p:cNvGrpSpPr/>
          <p:nvPr/>
        </p:nvGrpSpPr>
        <p:grpSpPr>
          <a:xfrm>
            <a:off x="4538142" y="1194520"/>
            <a:ext cx="6968720" cy="4468960"/>
            <a:chOff x="4663647" y="1345959"/>
            <a:chExt cx="6968720" cy="44689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E9DF1FA-8DFD-674B-96F8-BCC8FB3754FD}"/>
                </a:ext>
              </a:extLst>
            </p:cNvPr>
            <p:cNvGrpSpPr/>
            <p:nvPr/>
          </p:nvGrpSpPr>
          <p:grpSpPr>
            <a:xfrm>
              <a:off x="4663647" y="2387798"/>
              <a:ext cx="6968720" cy="3427121"/>
              <a:chOff x="4663647" y="2357817"/>
              <a:chExt cx="6968720" cy="3427121"/>
            </a:xfrm>
          </p:grpSpPr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80B97636-D87A-9D4C-AD8D-6D12C30E2C33}"/>
                  </a:ext>
                </a:extLst>
              </p:cNvPr>
              <p:cNvSpPr/>
              <p:nvPr/>
            </p:nvSpPr>
            <p:spPr>
              <a:xfrm>
                <a:off x="4663647" y="2357817"/>
                <a:ext cx="6968720" cy="311947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8E2FB5-6547-3B4B-BE7D-AACCDE05F7C8}"/>
                  </a:ext>
                </a:extLst>
              </p:cNvPr>
              <p:cNvSpPr txBox="1"/>
              <p:nvPr/>
            </p:nvSpPr>
            <p:spPr>
              <a:xfrm>
                <a:off x="4806014" y="2536356"/>
                <a:ext cx="6826353" cy="324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1" lang="ko-KR" altLang="en-US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대여를 완료한 사용자들은 서로에게 </a:t>
                </a:r>
                <a:r>
                  <a:rPr kumimoji="1" lang="ko-KR" altLang="en-US" sz="2700" dirty="0" err="1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별점</a:t>
                </a:r>
                <a:r>
                  <a:rPr kumimoji="1" lang="ko-KR" altLang="en-US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부여와 후기 작성이 가능하다</a:t>
                </a:r>
                <a:r>
                  <a:rPr kumimoji="1" lang="en-US" altLang="ko-KR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  <a:r>
                  <a:rPr kumimoji="1" lang="ko-KR" altLang="en-US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</a:t>
                </a:r>
                <a:r>
                  <a:rPr kumimoji="1" lang="ko-KR" altLang="en-US" sz="2700" dirty="0" err="1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별점은</a:t>
                </a:r>
                <a:r>
                  <a:rPr kumimoji="1" lang="ko-KR" altLang="en-US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누적되어 서버에서 평균값으로 계산되고 후기는 저장되어 다른 사용자들이 볼 수 있다</a:t>
                </a:r>
                <a:r>
                  <a:rPr kumimoji="1" lang="en-US" altLang="ko-KR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</a:p>
              <a:p>
                <a:pPr lvl="0">
                  <a:lnSpc>
                    <a:spcPct val="150000"/>
                  </a:lnSpc>
                  <a:defRPr/>
                </a:pPr>
                <a:endParaRPr kumimoji="1" lang="en-US" altLang="ko-KR" sz="2700" dirty="0"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9C5813A-5E31-F148-8E22-E70A3C00DA03}"/>
                </a:ext>
              </a:extLst>
            </p:cNvPr>
            <p:cNvGrpSpPr/>
            <p:nvPr/>
          </p:nvGrpSpPr>
          <p:grpSpPr>
            <a:xfrm>
              <a:off x="4806014" y="1345959"/>
              <a:ext cx="6084654" cy="754072"/>
              <a:chOff x="5786203" y="2668249"/>
              <a:chExt cx="3756061" cy="1673337"/>
            </a:xfrm>
          </p:grpSpPr>
          <p:sp>
            <p:nvSpPr>
              <p:cNvPr id="14" name="오각형[P] 13">
                <a:extLst>
                  <a:ext uri="{FF2B5EF4-FFF2-40B4-BE49-F238E27FC236}">
                    <a16:creationId xmlns:a16="http://schemas.microsoft.com/office/drawing/2014/main" id="{9CA5C54D-8501-F64B-AD68-C336A8120C30}"/>
                  </a:ext>
                </a:extLst>
              </p:cNvPr>
              <p:cNvSpPr/>
              <p:nvPr/>
            </p:nvSpPr>
            <p:spPr>
              <a:xfrm>
                <a:off x="5786203" y="2668249"/>
                <a:ext cx="3058538" cy="1673337"/>
              </a:xfrm>
              <a:prstGeom prst="homePlate">
                <a:avLst/>
              </a:prstGeom>
              <a:solidFill>
                <a:srgbClr val="699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ACC5BD-C1D4-5545-AF8C-71F15E518CB4}"/>
                  </a:ext>
                </a:extLst>
              </p:cNvPr>
              <p:cNvSpPr txBox="1"/>
              <p:nvPr/>
            </p:nvSpPr>
            <p:spPr>
              <a:xfrm>
                <a:off x="5809312" y="2768040"/>
                <a:ext cx="3732952" cy="143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사용자간 </a:t>
                </a:r>
                <a:r>
                  <a:rPr kumimoji="1" lang="ko-KR" altLang="en-US" sz="360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별점</a:t>
                </a:r>
                <a:r>
                  <a:rPr kumimoji="1" lang="ko-KR" alt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및 후기</a:t>
                </a:r>
                <a:endParaRPr kumimoji="1" lang="en-US" altLang="ko-KR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sp>
          <p:nvSpPr>
            <p:cNvPr id="12" name="갈매기형 수장[C] 11">
              <a:extLst>
                <a:ext uri="{FF2B5EF4-FFF2-40B4-BE49-F238E27FC236}">
                  <a16:creationId xmlns:a16="http://schemas.microsoft.com/office/drawing/2014/main" id="{FCF4DDD6-A2F7-3941-8047-D4BB2EB4D90B}"/>
                </a:ext>
              </a:extLst>
            </p:cNvPr>
            <p:cNvSpPr/>
            <p:nvPr/>
          </p:nvSpPr>
          <p:spPr>
            <a:xfrm>
              <a:off x="9587136" y="1345959"/>
              <a:ext cx="754072" cy="75407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[C] 12">
              <a:extLst>
                <a:ext uri="{FF2B5EF4-FFF2-40B4-BE49-F238E27FC236}">
                  <a16:creationId xmlns:a16="http://schemas.microsoft.com/office/drawing/2014/main" id="{4E739D5B-78EE-0948-9897-018A28F4721B}"/>
                </a:ext>
              </a:extLst>
            </p:cNvPr>
            <p:cNvSpPr/>
            <p:nvPr/>
          </p:nvSpPr>
          <p:spPr>
            <a:xfrm>
              <a:off x="10136596" y="1357109"/>
              <a:ext cx="754072" cy="75407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2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0B9FDBC-B5C0-5442-A80A-7F31501BFDF0}"/>
              </a:ext>
            </a:extLst>
          </p:cNvPr>
          <p:cNvGrpSpPr/>
          <p:nvPr/>
        </p:nvGrpSpPr>
        <p:grpSpPr>
          <a:xfrm>
            <a:off x="4538142" y="1194520"/>
            <a:ext cx="6968720" cy="4468960"/>
            <a:chOff x="4663647" y="1345959"/>
            <a:chExt cx="6968720" cy="446896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2DB69EA-384D-3A45-ACA4-6A823506EC0C}"/>
                </a:ext>
              </a:extLst>
            </p:cNvPr>
            <p:cNvGrpSpPr/>
            <p:nvPr/>
          </p:nvGrpSpPr>
          <p:grpSpPr>
            <a:xfrm>
              <a:off x="4663647" y="2387798"/>
              <a:ext cx="6968720" cy="3427121"/>
              <a:chOff x="4663647" y="2357817"/>
              <a:chExt cx="6968720" cy="3427121"/>
            </a:xfrm>
          </p:grpSpPr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C3291C25-E504-5341-B3A8-FD456D4439F2}"/>
                  </a:ext>
                </a:extLst>
              </p:cNvPr>
              <p:cNvSpPr/>
              <p:nvPr/>
            </p:nvSpPr>
            <p:spPr>
              <a:xfrm>
                <a:off x="4663647" y="2357817"/>
                <a:ext cx="6968720" cy="311947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A0C8F7-0BE8-4043-A0EB-FB8A9761297A}"/>
                  </a:ext>
                </a:extLst>
              </p:cNvPr>
              <p:cNvSpPr txBox="1"/>
              <p:nvPr/>
            </p:nvSpPr>
            <p:spPr>
              <a:xfrm>
                <a:off x="4806014" y="2536356"/>
                <a:ext cx="6826353" cy="324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1" lang="ko-KR" altLang="en-US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장소를 대여할 경우 제공자가 직접 대여 장소에 도착하지 않아도</a:t>
                </a:r>
                <a:r>
                  <a:rPr kumimoji="1" lang="en-US" altLang="ko-KR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,</a:t>
                </a:r>
                <a:r>
                  <a:rPr kumimoji="1" lang="ko-KR" altLang="en-US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어플리케이션이 생성하는 </a:t>
                </a:r>
                <a:r>
                  <a:rPr kumimoji="1" lang="en-US" altLang="ko-KR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QR</a:t>
                </a:r>
                <a:r>
                  <a:rPr kumimoji="1" lang="ko-KR" altLang="en-US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코드를 제공 장소에 부착된 리더기에 인식시켜 대여를 확정할 수 있다</a:t>
                </a:r>
                <a:r>
                  <a:rPr kumimoji="1" lang="en-US" altLang="ko-KR" sz="27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</a:p>
              <a:p>
                <a:pPr lvl="0">
                  <a:lnSpc>
                    <a:spcPct val="150000"/>
                  </a:lnSpc>
                  <a:defRPr/>
                </a:pPr>
                <a:endParaRPr kumimoji="1" lang="en-US" altLang="ko-KR" sz="2700" dirty="0"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F593215-3AC8-4F47-A80D-1A2DF1EF7366}"/>
                </a:ext>
              </a:extLst>
            </p:cNvPr>
            <p:cNvGrpSpPr/>
            <p:nvPr/>
          </p:nvGrpSpPr>
          <p:grpSpPr>
            <a:xfrm>
              <a:off x="4806014" y="1345959"/>
              <a:ext cx="6084654" cy="754072"/>
              <a:chOff x="5786203" y="2668249"/>
              <a:chExt cx="3756061" cy="1673337"/>
            </a:xfrm>
          </p:grpSpPr>
          <p:sp>
            <p:nvSpPr>
              <p:cNvPr id="13" name="오각형[P] 12">
                <a:extLst>
                  <a:ext uri="{FF2B5EF4-FFF2-40B4-BE49-F238E27FC236}">
                    <a16:creationId xmlns:a16="http://schemas.microsoft.com/office/drawing/2014/main" id="{40BAB192-9914-194F-894B-B306F893FE2E}"/>
                  </a:ext>
                </a:extLst>
              </p:cNvPr>
              <p:cNvSpPr/>
              <p:nvPr/>
            </p:nvSpPr>
            <p:spPr>
              <a:xfrm>
                <a:off x="5786203" y="2668249"/>
                <a:ext cx="3058538" cy="1673337"/>
              </a:xfrm>
              <a:prstGeom prst="homePlate">
                <a:avLst/>
              </a:prstGeom>
              <a:solidFill>
                <a:srgbClr val="699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AA3317-6C85-0D4F-92C3-9C1B3B62D340}"/>
                  </a:ext>
                </a:extLst>
              </p:cNvPr>
              <p:cNvSpPr txBox="1"/>
              <p:nvPr/>
            </p:nvSpPr>
            <p:spPr>
              <a:xfrm>
                <a:off x="5809312" y="2768040"/>
                <a:ext cx="3732952" cy="143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QR</a:t>
                </a:r>
                <a:r>
                  <a:rPr kumimoji="1" lang="ko-KR" alt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코드 이용 무인 대여</a:t>
                </a:r>
                <a:endParaRPr kumimoji="1" lang="en-US" altLang="ko-KR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sp>
          <p:nvSpPr>
            <p:cNvPr id="11" name="갈매기형 수장[C] 10">
              <a:extLst>
                <a:ext uri="{FF2B5EF4-FFF2-40B4-BE49-F238E27FC236}">
                  <a16:creationId xmlns:a16="http://schemas.microsoft.com/office/drawing/2014/main" id="{E30B6BA0-922C-DA4B-852F-8C38100C4CC3}"/>
                </a:ext>
              </a:extLst>
            </p:cNvPr>
            <p:cNvSpPr/>
            <p:nvPr/>
          </p:nvSpPr>
          <p:spPr>
            <a:xfrm>
              <a:off x="9587136" y="1345959"/>
              <a:ext cx="754072" cy="75407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갈매기형 수장[C] 11">
              <a:extLst>
                <a:ext uri="{FF2B5EF4-FFF2-40B4-BE49-F238E27FC236}">
                  <a16:creationId xmlns:a16="http://schemas.microsoft.com/office/drawing/2014/main" id="{04B3A0F1-C073-9845-B33E-658ED777589B}"/>
                </a:ext>
              </a:extLst>
            </p:cNvPr>
            <p:cNvSpPr/>
            <p:nvPr/>
          </p:nvSpPr>
          <p:spPr>
            <a:xfrm>
              <a:off x="10136596" y="1357109"/>
              <a:ext cx="754072" cy="75407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54AFA8B5-05EB-794C-886F-59E4041D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86" y="1104065"/>
            <a:ext cx="3271591" cy="5816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36530-7483-314D-806B-D65273696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38" y="413607"/>
            <a:ext cx="3542088" cy="71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8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1631FDE-83EC-E941-AE96-92B57412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15" y="1111582"/>
            <a:ext cx="3263134" cy="58011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03949C-325D-9B45-A2F5-3D0D7D084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38" y="413607"/>
            <a:ext cx="3542088" cy="719707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F2BC9D-FB1B-744D-9C90-A5CFA11CA21A}"/>
              </a:ext>
            </a:extLst>
          </p:cNvPr>
          <p:cNvGrpSpPr/>
          <p:nvPr/>
        </p:nvGrpSpPr>
        <p:grpSpPr>
          <a:xfrm>
            <a:off x="4575811" y="1233000"/>
            <a:ext cx="7111088" cy="3625603"/>
            <a:chOff x="4663646" y="1345959"/>
            <a:chExt cx="7111088" cy="362560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9E1CBCC-3F76-B240-AE64-CB260230AF53}"/>
                </a:ext>
              </a:extLst>
            </p:cNvPr>
            <p:cNvGrpSpPr/>
            <p:nvPr/>
          </p:nvGrpSpPr>
          <p:grpSpPr>
            <a:xfrm>
              <a:off x="4663646" y="2387797"/>
              <a:ext cx="7111088" cy="2583765"/>
              <a:chOff x="4663646" y="2357816"/>
              <a:chExt cx="7111088" cy="2583765"/>
            </a:xfrm>
          </p:grpSpPr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44B2A07D-543E-214F-B249-D99D18903BD7}"/>
                  </a:ext>
                </a:extLst>
              </p:cNvPr>
              <p:cNvSpPr/>
              <p:nvPr/>
            </p:nvSpPr>
            <p:spPr>
              <a:xfrm>
                <a:off x="4663646" y="2357816"/>
                <a:ext cx="7111087" cy="258376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666087-7A2D-3B4E-A5A8-93A416211BFC}"/>
                  </a:ext>
                </a:extLst>
              </p:cNvPr>
              <p:cNvSpPr txBox="1"/>
              <p:nvPr/>
            </p:nvSpPr>
            <p:spPr>
              <a:xfrm>
                <a:off x="4806014" y="2536356"/>
                <a:ext cx="6968720" cy="1955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사용자는 관심이 있는 물품에 찜 버튼을 눌러 찜 목록에 추가하여 찜 목록에서 관심 물품을 확인할 수 있다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E33A77-09F3-8847-BD60-B513EB5B461F}"/>
                </a:ext>
              </a:extLst>
            </p:cNvPr>
            <p:cNvGrpSpPr/>
            <p:nvPr/>
          </p:nvGrpSpPr>
          <p:grpSpPr>
            <a:xfrm>
              <a:off x="4806020" y="1345959"/>
              <a:ext cx="932039" cy="754072"/>
              <a:chOff x="5786204" y="2668249"/>
              <a:chExt cx="575348" cy="1673337"/>
            </a:xfrm>
          </p:grpSpPr>
          <p:sp>
            <p:nvSpPr>
              <p:cNvPr id="13" name="오각형[P] 12">
                <a:extLst>
                  <a:ext uri="{FF2B5EF4-FFF2-40B4-BE49-F238E27FC236}">
                    <a16:creationId xmlns:a16="http://schemas.microsoft.com/office/drawing/2014/main" id="{D5A9763D-4F15-D84C-9182-730104AC0856}"/>
                  </a:ext>
                </a:extLst>
              </p:cNvPr>
              <p:cNvSpPr/>
              <p:nvPr/>
            </p:nvSpPr>
            <p:spPr>
              <a:xfrm>
                <a:off x="5786204" y="2668249"/>
                <a:ext cx="575348" cy="1673337"/>
              </a:xfrm>
              <a:prstGeom prst="homePlate">
                <a:avLst/>
              </a:prstGeom>
              <a:solidFill>
                <a:srgbClr val="699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F672A2-CF4A-C34A-A009-3DDDC67423EA}"/>
                  </a:ext>
                </a:extLst>
              </p:cNvPr>
              <p:cNvSpPr txBox="1"/>
              <p:nvPr/>
            </p:nvSpPr>
            <p:spPr>
              <a:xfrm>
                <a:off x="5809312" y="2768040"/>
                <a:ext cx="339609" cy="143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찜</a:t>
                </a:r>
                <a:endParaRPr kumimoji="1" lang="en-US" altLang="ko-KR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sp>
          <p:nvSpPr>
            <p:cNvPr id="11" name="갈매기형 수장[C] 10">
              <a:extLst>
                <a:ext uri="{FF2B5EF4-FFF2-40B4-BE49-F238E27FC236}">
                  <a16:creationId xmlns:a16="http://schemas.microsoft.com/office/drawing/2014/main" id="{6D152E42-A64C-7644-8F59-78DBF83E55DE}"/>
                </a:ext>
              </a:extLst>
            </p:cNvPr>
            <p:cNvSpPr/>
            <p:nvPr/>
          </p:nvSpPr>
          <p:spPr>
            <a:xfrm>
              <a:off x="5533250" y="1345959"/>
              <a:ext cx="754072" cy="75407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갈매기형 수장[C] 11">
              <a:extLst>
                <a:ext uri="{FF2B5EF4-FFF2-40B4-BE49-F238E27FC236}">
                  <a16:creationId xmlns:a16="http://schemas.microsoft.com/office/drawing/2014/main" id="{A143C0A1-38DE-0946-B984-341690DFC64C}"/>
                </a:ext>
              </a:extLst>
            </p:cNvPr>
            <p:cNvSpPr/>
            <p:nvPr/>
          </p:nvSpPr>
          <p:spPr>
            <a:xfrm>
              <a:off x="6088253" y="1345959"/>
              <a:ext cx="754072" cy="75407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01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245B871-0000-0548-95ED-00AA9176DE76}"/>
              </a:ext>
            </a:extLst>
          </p:cNvPr>
          <p:cNvSpPr/>
          <p:nvPr/>
        </p:nvSpPr>
        <p:spPr>
          <a:xfrm>
            <a:off x="6216695" y="1178655"/>
            <a:ext cx="3740079" cy="484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35E221C-3DA3-304E-9C30-EF0E20FAAF07}"/>
              </a:ext>
            </a:extLst>
          </p:cNvPr>
          <p:cNvSpPr/>
          <p:nvPr/>
        </p:nvSpPr>
        <p:spPr>
          <a:xfrm>
            <a:off x="2190262" y="1178655"/>
            <a:ext cx="3740079" cy="484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61697-F85A-4543-8887-2677FEEE3343}"/>
              </a:ext>
            </a:extLst>
          </p:cNvPr>
          <p:cNvSpPr txBox="1"/>
          <p:nvPr/>
        </p:nvSpPr>
        <p:spPr>
          <a:xfrm>
            <a:off x="6371067" y="3532449"/>
            <a:ext cx="3436355" cy="2178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자신이 사용하지 않는   잉여 자원을 어플리케이션에 등록하고 대여해 줌으로써 </a:t>
            </a:r>
            <a:r>
              <a:rPr kumimoji="1" lang="ko-KR" altLang="en-US" sz="2800" dirty="0">
                <a:solidFill>
                  <a:schemeClr val="accent4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이익을 창출</a:t>
            </a:r>
            <a:endParaRPr kumimoji="1" lang="en-US" altLang="ko-KR" sz="2800" dirty="0">
              <a:solidFill>
                <a:schemeClr val="accent4"/>
              </a:solidFill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D4699-0C8D-7944-A086-70522F7EA978}"/>
              </a:ext>
            </a:extLst>
          </p:cNvPr>
          <p:cNvSpPr txBox="1"/>
          <p:nvPr/>
        </p:nvSpPr>
        <p:spPr>
          <a:xfrm>
            <a:off x="5128427" y="28551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기대효과</a:t>
            </a:r>
            <a:endParaRPr kumimoji="1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2315AE-F2B6-5945-9C31-83AAFF1DD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77" y="1809757"/>
            <a:ext cx="1507605" cy="1507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DA9412-A414-7545-9F8F-4F3DA45B39C6}"/>
              </a:ext>
            </a:extLst>
          </p:cNvPr>
          <p:cNvSpPr txBox="1"/>
          <p:nvPr/>
        </p:nvSpPr>
        <p:spPr>
          <a:xfrm>
            <a:off x="2273891" y="3535041"/>
            <a:ext cx="3436355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물품을 구매하지 않고도 물품을 사용할 수 있음</a:t>
            </a:r>
            <a:endParaRPr kumimoji="1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02473E-2CDD-EC4C-AD4D-56C04DE8C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441" y="1561784"/>
            <a:ext cx="1507605" cy="15076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06FD3A-013F-B847-B739-962F85043D3C}"/>
              </a:ext>
            </a:extLst>
          </p:cNvPr>
          <p:cNvSpPr txBox="1"/>
          <p:nvPr/>
        </p:nvSpPr>
        <p:spPr>
          <a:xfrm>
            <a:off x="2273890" y="4695075"/>
            <a:ext cx="3436355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dirty="0">
                <a:solidFill>
                  <a:schemeClr val="accent4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자원 낭비 감소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6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245B871-0000-0548-95ED-00AA9176DE76}"/>
              </a:ext>
            </a:extLst>
          </p:cNvPr>
          <p:cNvSpPr/>
          <p:nvPr/>
        </p:nvSpPr>
        <p:spPr>
          <a:xfrm>
            <a:off x="4225960" y="1178655"/>
            <a:ext cx="3740079" cy="484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61697-F85A-4543-8887-2677FEEE3343}"/>
              </a:ext>
            </a:extLst>
          </p:cNvPr>
          <p:cNvSpPr txBox="1"/>
          <p:nvPr/>
        </p:nvSpPr>
        <p:spPr>
          <a:xfrm>
            <a:off x="4380332" y="3532449"/>
            <a:ext cx="3436355" cy="180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1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카테고리에 제약 받지 않는 </a:t>
            </a:r>
            <a:r>
              <a:rPr kumimoji="1" lang="ko-KR" altLang="en-US" sz="2800" dirty="0">
                <a:solidFill>
                  <a:schemeClr val="accent4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통합 공유 </a:t>
            </a:r>
            <a:endParaRPr kumimoji="1" lang="en-US" altLang="ko-KR" sz="2800" dirty="0">
              <a:solidFill>
                <a:schemeClr val="accent4"/>
              </a:solidFill>
              <a:latin typeface="KoreanYNSJG4R" panose="02020600000000000000" pitchFamily="18" charset="-127"/>
              <a:ea typeface="KoreanYNSJG4R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dirty="0">
                <a:solidFill>
                  <a:schemeClr val="accent4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어플리케이션</a:t>
            </a:r>
            <a:endParaRPr kumimoji="1" lang="en-US" altLang="ko-KR" sz="2800" dirty="0">
              <a:solidFill>
                <a:schemeClr val="accent4"/>
              </a:solidFill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D4699-0C8D-7944-A086-70522F7EA978}"/>
              </a:ext>
            </a:extLst>
          </p:cNvPr>
          <p:cNvSpPr txBox="1"/>
          <p:nvPr/>
        </p:nvSpPr>
        <p:spPr>
          <a:xfrm>
            <a:off x="5128427" y="28551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차별성</a:t>
            </a:r>
            <a:endParaRPr kumimoji="1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AA0BEB-2101-415C-B44B-EE0AE686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35" y="1713420"/>
            <a:ext cx="1718528" cy="17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CD4699-0C8D-7944-A086-70522F7EA978}"/>
              </a:ext>
            </a:extLst>
          </p:cNvPr>
          <p:cNvSpPr txBox="1"/>
          <p:nvPr/>
        </p:nvSpPr>
        <p:spPr>
          <a:xfrm>
            <a:off x="4999385" y="25938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추가 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15471-71D3-5349-AE18-F6C86547671E}"/>
              </a:ext>
            </a:extLst>
          </p:cNvPr>
          <p:cNvSpPr txBox="1"/>
          <p:nvPr/>
        </p:nvSpPr>
        <p:spPr>
          <a:xfrm>
            <a:off x="811007" y="905711"/>
            <a:ext cx="5907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방송미디어공학회 </a:t>
            </a:r>
            <a:endParaRPr kumimoji="1" lang="en-US" altLang="ko-KR" sz="2800" dirty="0">
              <a:solidFill>
                <a:prstClr val="white"/>
              </a:solidFill>
              <a:latin typeface="KoreanYNSJG4R" panose="02020600000000000000" pitchFamily="18" charset="-127"/>
              <a:ea typeface="KoreanYNSJG4R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dirty="0" err="1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캡스톤</a:t>
            </a:r>
            <a:r>
              <a:rPr kumimoji="1" lang="ko-KR" altLang="en-US" sz="28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 디자인 논문 </a:t>
            </a:r>
            <a:r>
              <a:rPr kumimoji="1" lang="ko-KR" altLang="en-US" sz="3600" dirty="0">
                <a:solidFill>
                  <a:srgbClr val="FFFF00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장려상 수상</a:t>
            </a:r>
            <a:endParaRPr kumimoji="1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66EAE-1BFB-4ABE-8BB5-CBBAA829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32" y="2511982"/>
            <a:ext cx="4334933" cy="3184731"/>
          </a:xfrm>
          <a:prstGeom prst="rect">
            <a:avLst/>
          </a:prstGeom>
        </p:spPr>
      </p:pic>
      <p:pic>
        <p:nvPicPr>
          <p:cNvPr id="4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C7D66B96-41AF-4FF5-BC6E-FA5972CA6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35" y="1954866"/>
            <a:ext cx="3456465" cy="4608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2C4914-615C-4554-9CC8-6390F0E36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414351" y="2577365"/>
            <a:ext cx="4484829" cy="336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9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6FB676-7EE3-1A4D-86ED-70B4B7A444CB}"/>
              </a:ext>
            </a:extLst>
          </p:cNvPr>
          <p:cNvSpPr txBox="1"/>
          <p:nvPr/>
        </p:nvSpPr>
        <p:spPr>
          <a:xfrm>
            <a:off x="1905809" y="1220437"/>
            <a:ext cx="34693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KBSC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 소프트웨어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작품 경진대회 </a:t>
            </a:r>
            <a:r>
              <a:rPr kumimoji="1" lang="ko-KR" altLang="en-US" sz="28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참가</a:t>
            </a:r>
            <a:endParaRPr kumimoji="1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49CF19-83E2-7349-9B88-2F6868E2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56" y="2330801"/>
            <a:ext cx="5277127" cy="3726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36339-19F0-49FF-BE86-BE0C021D877D}"/>
              </a:ext>
            </a:extLst>
          </p:cNvPr>
          <p:cNvSpPr txBox="1"/>
          <p:nvPr/>
        </p:nvSpPr>
        <p:spPr>
          <a:xfrm>
            <a:off x="4999385" y="25938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추가 사항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D349B7-0E10-45CD-A794-200A9E843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072" y="1076033"/>
            <a:ext cx="3193080" cy="56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6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[P] 3">
            <a:extLst>
              <a:ext uri="{FF2B5EF4-FFF2-40B4-BE49-F238E27FC236}">
                <a16:creationId xmlns:a16="http://schemas.microsoft.com/office/drawing/2014/main" id="{38452F48-B902-5544-A28C-1DDDAFCCD95E}"/>
              </a:ext>
            </a:extLst>
          </p:cNvPr>
          <p:cNvSpPr/>
          <p:nvPr/>
        </p:nvSpPr>
        <p:spPr>
          <a:xfrm>
            <a:off x="-253902" y="-399082"/>
            <a:ext cx="5486400" cy="7656163"/>
          </a:xfrm>
          <a:prstGeom prst="homePlate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A682B-C7E2-0943-934B-D7BD686368A3}"/>
              </a:ext>
            </a:extLst>
          </p:cNvPr>
          <p:cNvSpPr txBox="1"/>
          <p:nvPr/>
        </p:nvSpPr>
        <p:spPr>
          <a:xfrm>
            <a:off x="291260" y="299801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spc="300" dirty="0">
                <a:latin typeface="KoreanYNSJG5R" panose="02020600000000000000" pitchFamily="18" charset="-127"/>
                <a:ea typeface="KoreanYNSJG5R" panose="02020600000000000000" pitchFamily="18" charset="-127"/>
              </a:rPr>
              <a:t>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13D39-BFF7-9B4F-A3E9-F35C7DF51020}"/>
              </a:ext>
            </a:extLst>
          </p:cNvPr>
          <p:cNvSpPr txBox="1"/>
          <p:nvPr/>
        </p:nvSpPr>
        <p:spPr>
          <a:xfrm>
            <a:off x="5613172" y="715299"/>
            <a:ext cx="6364243" cy="5039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1.</a:t>
            </a:r>
            <a:r>
              <a:rPr kumimoji="1" lang="ko-KR" altLang="en-US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 추진배경 </a:t>
            </a:r>
            <a:endParaRPr kumimoji="1" lang="en-US" altLang="ko-KR" sz="4400" spc="300" dirty="0">
              <a:solidFill>
                <a:schemeClr val="bg1"/>
              </a:solidFill>
              <a:latin typeface="KoreanYNSJG5R" panose="02020600000000000000" pitchFamily="18" charset="-127"/>
              <a:ea typeface="KoreanYNSJG5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2.</a:t>
            </a:r>
            <a:r>
              <a:rPr kumimoji="1" lang="ko-KR" altLang="en-US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 시스템 개요 </a:t>
            </a:r>
            <a:r>
              <a:rPr kumimoji="1" lang="en-US" altLang="ko-KR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&amp;</a:t>
            </a:r>
            <a:r>
              <a:rPr kumimoji="1" lang="ko-KR" altLang="en-US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 구조</a:t>
            </a:r>
            <a:endParaRPr kumimoji="1" lang="en-US" altLang="ko-KR" sz="4400" spc="300" dirty="0">
              <a:solidFill>
                <a:schemeClr val="bg1"/>
              </a:solidFill>
              <a:latin typeface="KoreanYNSJG5R" panose="02020600000000000000" pitchFamily="18" charset="-127"/>
              <a:ea typeface="KoreanYNSJG5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3.</a:t>
            </a:r>
            <a:r>
              <a:rPr kumimoji="1" lang="ko-KR" altLang="en-US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 데모영상</a:t>
            </a:r>
            <a:endParaRPr kumimoji="1" lang="en-US" altLang="ko-KR" sz="4400" spc="300" dirty="0">
              <a:solidFill>
                <a:schemeClr val="bg1"/>
              </a:solidFill>
              <a:latin typeface="KoreanYNSJG5R" panose="02020600000000000000" pitchFamily="18" charset="-127"/>
              <a:ea typeface="KoreanYNSJG5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4.</a:t>
            </a:r>
            <a:r>
              <a:rPr kumimoji="1" lang="ko-KR" altLang="en-US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 기능</a:t>
            </a:r>
            <a:endParaRPr kumimoji="1" lang="en-US" altLang="ko-KR" sz="4400" spc="300" dirty="0">
              <a:solidFill>
                <a:schemeClr val="bg1"/>
              </a:solidFill>
              <a:latin typeface="KoreanYNSJG5R" panose="02020600000000000000" pitchFamily="18" charset="-127"/>
              <a:ea typeface="KoreanYNSJG5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5.</a:t>
            </a:r>
            <a:r>
              <a:rPr kumimoji="1" lang="ko-KR" altLang="en-US" sz="4400" spc="300" dirty="0">
                <a:solidFill>
                  <a:schemeClr val="bg1"/>
                </a:solidFill>
                <a:latin typeface="KoreanYNSJG5R" panose="02020600000000000000" pitchFamily="18" charset="-127"/>
                <a:ea typeface="KoreanYNSJG5R" panose="02020600000000000000" pitchFamily="18" charset="-127"/>
              </a:rPr>
              <a:t> 기타사항</a:t>
            </a:r>
            <a:endParaRPr kumimoji="1" lang="en-US" altLang="ko-KR" sz="4400" spc="300" dirty="0">
              <a:solidFill>
                <a:schemeClr val="bg1"/>
              </a:solidFill>
              <a:latin typeface="KoreanYNSJG5R" panose="02020600000000000000" pitchFamily="18" charset="-127"/>
              <a:ea typeface="KoreanYNSJG5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4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138B5B-1BED-134D-8386-30B91EAB4935}"/>
              </a:ext>
            </a:extLst>
          </p:cNvPr>
          <p:cNvSpPr txBox="1"/>
          <p:nvPr/>
        </p:nvSpPr>
        <p:spPr>
          <a:xfrm>
            <a:off x="1327233" y="149113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소프트웨어 등록</a:t>
            </a:r>
            <a:endParaRPr kumimoji="1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31D13-6E65-3D4D-B7F9-B26C793B8A0E}"/>
              </a:ext>
            </a:extLst>
          </p:cNvPr>
          <p:cNvSpPr txBox="1"/>
          <p:nvPr/>
        </p:nvSpPr>
        <p:spPr>
          <a:xfrm>
            <a:off x="1327233" y="2424308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특허 등록</a:t>
            </a:r>
          </a:p>
        </p:txBody>
      </p:sp>
      <p:sp>
        <p:nvSpPr>
          <p:cNvPr id="10" name="갈매기형 수장[C] 9">
            <a:extLst>
              <a:ext uri="{FF2B5EF4-FFF2-40B4-BE49-F238E27FC236}">
                <a16:creationId xmlns:a16="http://schemas.microsoft.com/office/drawing/2014/main" id="{BE97FB2D-A9A5-1342-8536-90995FA2941D}"/>
              </a:ext>
            </a:extLst>
          </p:cNvPr>
          <p:cNvSpPr/>
          <p:nvPr/>
        </p:nvSpPr>
        <p:spPr>
          <a:xfrm>
            <a:off x="937552" y="1620723"/>
            <a:ext cx="264034" cy="264034"/>
          </a:xfrm>
          <a:prstGeom prst="chevron">
            <a:avLst/>
          </a:prstGeom>
          <a:solidFill>
            <a:schemeClr val="accent1">
              <a:lumMod val="40000"/>
              <a:lumOff val="60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갈매기형 수장[C] 10">
            <a:extLst>
              <a:ext uri="{FF2B5EF4-FFF2-40B4-BE49-F238E27FC236}">
                <a16:creationId xmlns:a16="http://schemas.microsoft.com/office/drawing/2014/main" id="{BBD6F480-7D1C-2243-AAFB-E40B44EFA433}"/>
              </a:ext>
            </a:extLst>
          </p:cNvPr>
          <p:cNvSpPr/>
          <p:nvPr/>
        </p:nvSpPr>
        <p:spPr>
          <a:xfrm>
            <a:off x="937552" y="2553901"/>
            <a:ext cx="264034" cy="264034"/>
          </a:xfrm>
          <a:prstGeom prst="chevron">
            <a:avLst/>
          </a:prstGeom>
          <a:solidFill>
            <a:schemeClr val="accent1">
              <a:lumMod val="40000"/>
              <a:lumOff val="60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73CF2-F475-477D-B241-30BBCDF6CDE3}"/>
              </a:ext>
            </a:extLst>
          </p:cNvPr>
          <p:cNvSpPr txBox="1"/>
          <p:nvPr/>
        </p:nvSpPr>
        <p:spPr>
          <a:xfrm>
            <a:off x="4999385" y="25938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추가 사항</a:t>
            </a:r>
          </a:p>
        </p:txBody>
      </p:sp>
    </p:spTree>
    <p:extLst>
      <p:ext uri="{BB962C8B-B14F-4D97-AF65-F5344CB8AC3E}">
        <p14:creationId xmlns:p14="http://schemas.microsoft.com/office/powerpoint/2010/main" val="2094691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373CF2-F475-477D-B241-30BBCDF6CDE3}"/>
              </a:ext>
            </a:extLst>
          </p:cNvPr>
          <p:cNvSpPr txBox="1"/>
          <p:nvPr/>
        </p:nvSpPr>
        <p:spPr>
          <a:xfrm>
            <a:off x="4999385" y="25938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회의 사진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7E07E-693E-4272-9940-7B5610C5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16" y="1078669"/>
            <a:ext cx="6595165" cy="494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7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373CF2-F475-477D-B241-30BBCDF6CDE3}"/>
              </a:ext>
            </a:extLst>
          </p:cNvPr>
          <p:cNvSpPr txBox="1"/>
          <p:nvPr/>
        </p:nvSpPr>
        <p:spPr>
          <a:xfrm>
            <a:off x="4999385" y="25938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회의 사진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82AF5-88BB-47DC-943C-6F6BFABB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88" y="1097389"/>
            <a:ext cx="5312822" cy="53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89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373CF2-F475-477D-B241-30BBCDF6CDE3}"/>
              </a:ext>
            </a:extLst>
          </p:cNvPr>
          <p:cNvSpPr txBox="1"/>
          <p:nvPr/>
        </p:nvSpPr>
        <p:spPr>
          <a:xfrm>
            <a:off x="4999385" y="25938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회의 사진</a:t>
            </a: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2ABAB62F-BB80-4F19-916C-1AEA00424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01" y="1315279"/>
            <a:ext cx="3092471" cy="2319353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CA521296-C43A-4477-8294-E96C144625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6" y="1315279"/>
            <a:ext cx="3665334" cy="4887112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EDF30EB2-A043-4A7C-988F-E84A47C5D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02" y="3883038"/>
            <a:ext cx="3092470" cy="2319353"/>
          </a:xfrm>
          <a:prstGeom prst="rect">
            <a:avLst/>
          </a:prstGeom>
        </p:spPr>
      </p:pic>
      <p:pic>
        <p:nvPicPr>
          <p:cNvPr id="9" name="그림 13">
            <a:extLst>
              <a:ext uri="{FF2B5EF4-FFF2-40B4-BE49-F238E27FC236}">
                <a16:creationId xmlns:a16="http://schemas.microsoft.com/office/drawing/2014/main" id="{F1D9FBFA-A902-4EC1-A448-AB7A44E536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34" y="1315279"/>
            <a:ext cx="3092470" cy="2319353"/>
          </a:xfrm>
          <a:prstGeom prst="rect">
            <a:avLst/>
          </a:prstGeom>
        </p:spPr>
      </p:pic>
      <p:pic>
        <p:nvPicPr>
          <p:cNvPr id="10" name="그림 3">
            <a:extLst>
              <a:ext uri="{FF2B5EF4-FFF2-40B4-BE49-F238E27FC236}">
                <a16:creationId xmlns:a16="http://schemas.microsoft.com/office/drawing/2014/main" id="{B09680FE-94B9-47F5-B092-64CEB2C4B4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06" y="3916297"/>
            <a:ext cx="3048125" cy="22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55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CD4699-0C8D-7944-A086-70522F7EA978}"/>
              </a:ext>
            </a:extLst>
          </p:cNvPr>
          <p:cNvSpPr txBox="1"/>
          <p:nvPr/>
        </p:nvSpPr>
        <p:spPr>
          <a:xfrm>
            <a:off x="5128427" y="28551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회의 사진</a:t>
            </a:r>
            <a:endParaRPr kumimoji="1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  <p:pic>
        <p:nvPicPr>
          <p:cNvPr id="5" name="그림 4" descr="사람, 실내, 젊은, 서있는이(가) 표시된 사진&#10;&#10;자동 생성된 설명">
            <a:extLst>
              <a:ext uri="{FF2B5EF4-FFF2-40B4-BE49-F238E27FC236}">
                <a16:creationId xmlns:a16="http://schemas.microsoft.com/office/drawing/2014/main" id="{909CE2E5-0DCF-404C-901D-DED713A5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682" y="1169954"/>
            <a:ext cx="3122896" cy="2342172"/>
          </a:xfrm>
          <a:prstGeom prst="rect">
            <a:avLst/>
          </a:prstGeom>
        </p:spPr>
      </p:pic>
      <p:pic>
        <p:nvPicPr>
          <p:cNvPr id="15" name="그림 14" descr="사람, 실내, 건물, 가장이(가) 표시된 사진&#10;&#10;자동 생성된 설명">
            <a:extLst>
              <a:ext uri="{FF2B5EF4-FFF2-40B4-BE49-F238E27FC236}">
                <a16:creationId xmlns:a16="http://schemas.microsoft.com/office/drawing/2014/main" id="{859DC180-CA00-3745-A868-366DC7774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421" y="3912764"/>
            <a:ext cx="3070148" cy="2302610"/>
          </a:xfrm>
          <a:prstGeom prst="rect">
            <a:avLst/>
          </a:prstGeom>
        </p:spPr>
      </p:pic>
      <p:pic>
        <p:nvPicPr>
          <p:cNvPr id="19" name="그림 18" descr="사람, 실내, 테이블, 앉아있는이(가) 표시된 사진&#10;&#10;자동 생성된 설명">
            <a:extLst>
              <a:ext uri="{FF2B5EF4-FFF2-40B4-BE49-F238E27FC236}">
                <a16:creationId xmlns:a16="http://schemas.microsoft.com/office/drawing/2014/main" id="{05C01DAD-4C3A-044D-BFC8-41F27F17B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93" y="3912764"/>
            <a:ext cx="3070146" cy="2302610"/>
          </a:xfrm>
          <a:prstGeom prst="rect">
            <a:avLst/>
          </a:prstGeom>
        </p:spPr>
      </p:pic>
      <p:pic>
        <p:nvPicPr>
          <p:cNvPr id="21" name="그림 20" descr="사람, 실내, 테이블, 서있는이(가) 표시된 사진&#10;&#10;자동 생성된 설명">
            <a:extLst>
              <a:ext uri="{FF2B5EF4-FFF2-40B4-BE49-F238E27FC236}">
                <a16:creationId xmlns:a16="http://schemas.microsoft.com/office/drawing/2014/main" id="{CBC60CF2-D98B-2743-B8A9-CBEB38ABF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432" y="3912763"/>
            <a:ext cx="3070146" cy="2302609"/>
          </a:xfrm>
          <a:prstGeom prst="rect">
            <a:avLst/>
          </a:prstGeom>
        </p:spPr>
      </p:pic>
      <p:pic>
        <p:nvPicPr>
          <p:cNvPr id="29" name="그림 28" descr="사람, 실내, 아이, 앉아있는이(가) 표시된 사진&#10;&#10;자동 생성된 설명">
            <a:extLst>
              <a:ext uri="{FF2B5EF4-FFF2-40B4-BE49-F238E27FC236}">
                <a16:creationId xmlns:a16="http://schemas.microsoft.com/office/drawing/2014/main" id="{BC6188DC-9A89-B44C-A7F8-194A81FE4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687" y="1169954"/>
            <a:ext cx="3070147" cy="2302610"/>
          </a:xfrm>
          <a:prstGeom prst="rect">
            <a:avLst/>
          </a:prstGeom>
        </p:spPr>
      </p:pic>
      <p:pic>
        <p:nvPicPr>
          <p:cNvPr id="31" name="그림 30" descr="실내, 사람, 소년, 아이이(가) 표시된 사진&#10;&#10;자동 생성된 설명">
            <a:extLst>
              <a:ext uri="{FF2B5EF4-FFF2-40B4-BE49-F238E27FC236}">
                <a16:creationId xmlns:a16="http://schemas.microsoft.com/office/drawing/2014/main" id="{9EF2BFEE-DBDA-9E46-8C97-FBAE28168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693" y="1169954"/>
            <a:ext cx="3070146" cy="23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19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CD4699-0C8D-7944-A086-70522F7EA978}"/>
              </a:ext>
            </a:extLst>
          </p:cNvPr>
          <p:cNvSpPr txBox="1"/>
          <p:nvPr/>
        </p:nvSpPr>
        <p:spPr>
          <a:xfrm>
            <a:off x="5128427" y="28551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회의 사진</a:t>
            </a:r>
          </a:p>
        </p:txBody>
      </p:sp>
      <p:pic>
        <p:nvPicPr>
          <p:cNvPr id="3" name="그림 2" descr="사람, 테이블, 실내, 여자이(가) 표시된 사진&#10;&#10;자동 생성된 설명">
            <a:extLst>
              <a:ext uri="{FF2B5EF4-FFF2-40B4-BE49-F238E27FC236}">
                <a16:creationId xmlns:a16="http://schemas.microsoft.com/office/drawing/2014/main" id="{B0F9A29A-1C45-E142-8268-DBB02133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98" y="3972758"/>
            <a:ext cx="3177988" cy="2383491"/>
          </a:xfrm>
          <a:prstGeom prst="rect">
            <a:avLst/>
          </a:prstGeom>
        </p:spPr>
      </p:pic>
      <p:pic>
        <p:nvPicPr>
          <p:cNvPr id="17" name="그림 16" descr="사람, 실내, 테이블, 아이이(가) 표시된 사진&#10;&#10;자동 생성된 설명">
            <a:extLst>
              <a:ext uri="{FF2B5EF4-FFF2-40B4-BE49-F238E27FC236}">
                <a16:creationId xmlns:a16="http://schemas.microsoft.com/office/drawing/2014/main" id="{0B54CD69-68DC-764C-B513-ECCA6D774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678" y="2440874"/>
            <a:ext cx="3177989" cy="2383492"/>
          </a:xfrm>
          <a:prstGeom prst="rect">
            <a:avLst/>
          </a:prstGeom>
        </p:spPr>
      </p:pic>
      <p:pic>
        <p:nvPicPr>
          <p:cNvPr id="23" name="그림 22" descr="사람, 서있는, 실내, 남자이(가) 표시된 사진&#10;&#10;자동 생성된 설명">
            <a:extLst>
              <a:ext uri="{FF2B5EF4-FFF2-40B4-BE49-F238E27FC236}">
                <a16:creationId xmlns:a16="http://schemas.microsoft.com/office/drawing/2014/main" id="{C6E3A0BD-F475-B246-B40A-64A7BC9C0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222" y="3949904"/>
            <a:ext cx="3177988" cy="2383491"/>
          </a:xfrm>
          <a:prstGeom prst="rect">
            <a:avLst/>
          </a:prstGeom>
        </p:spPr>
      </p:pic>
      <p:pic>
        <p:nvPicPr>
          <p:cNvPr id="25" name="그림 24" descr="사람, 실내, 천장, 서있는이(가) 표시된 사진&#10;&#10;자동 생성된 설명">
            <a:extLst>
              <a:ext uri="{FF2B5EF4-FFF2-40B4-BE49-F238E27FC236}">
                <a16:creationId xmlns:a16="http://schemas.microsoft.com/office/drawing/2014/main" id="{7FC9A8B2-4A35-8D40-9EF7-8EB1ABAFA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222" y="1249129"/>
            <a:ext cx="3177988" cy="2383491"/>
          </a:xfrm>
          <a:prstGeom prst="rect">
            <a:avLst/>
          </a:prstGeom>
        </p:spPr>
      </p:pic>
      <p:pic>
        <p:nvPicPr>
          <p:cNvPr id="27" name="그림 26" descr="사람, 실내, 여자, 사람들이(가) 표시된 사진&#10;&#10;자동 생성된 설명">
            <a:extLst>
              <a:ext uri="{FF2B5EF4-FFF2-40B4-BE49-F238E27FC236}">
                <a16:creationId xmlns:a16="http://schemas.microsoft.com/office/drawing/2014/main" id="{ED6B842C-A3A2-8E49-A31C-A880657F2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098" y="1249129"/>
            <a:ext cx="3177988" cy="23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6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CD4699-0C8D-7944-A086-70522F7EA978}"/>
              </a:ext>
            </a:extLst>
          </p:cNvPr>
          <p:cNvSpPr txBox="1"/>
          <p:nvPr/>
        </p:nvSpPr>
        <p:spPr>
          <a:xfrm>
            <a:off x="4836681" y="298961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온라인 회의</a:t>
            </a:r>
            <a:endParaRPr kumimoji="1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DA5B65-0AF3-6D4B-8048-1637E6BB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7" y="1438835"/>
            <a:ext cx="3132233" cy="4567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3CD536-2BC4-8A4D-AFFE-D819B678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192" y="1438835"/>
            <a:ext cx="3423615" cy="45672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054C57-AB6E-4849-AE2E-0AF28D63A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684" y="1438834"/>
            <a:ext cx="3091259" cy="45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90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CD4699-0C8D-7944-A086-70522F7EA978}"/>
              </a:ext>
            </a:extLst>
          </p:cNvPr>
          <p:cNvSpPr txBox="1"/>
          <p:nvPr/>
        </p:nvSpPr>
        <p:spPr>
          <a:xfrm>
            <a:off x="3438862" y="2767280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감사합니다</a:t>
            </a:r>
            <a:endParaRPr kumimoji="1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5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1D0CBBC2-2ACE-8B48-AF2D-673D99E556BD}"/>
              </a:ext>
            </a:extLst>
          </p:cNvPr>
          <p:cNvSpPr/>
          <p:nvPr/>
        </p:nvSpPr>
        <p:spPr>
          <a:xfrm>
            <a:off x="370162" y="1793928"/>
            <a:ext cx="3549112" cy="3549112"/>
          </a:xfrm>
          <a:prstGeom prst="ellipse">
            <a:avLst/>
          </a:prstGeom>
          <a:solidFill>
            <a:schemeClr val="bg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8BC889-CBC4-2B41-8D96-C2237FBDE351}"/>
              </a:ext>
            </a:extLst>
          </p:cNvPr>
          <p:cNvGrpSpPr/>
          <p:nvPr/>
        </p:nvGrpSpPr>
        <p:grpSpPr>
          <a:xfrm>
            <a:off x="4246536" y="444044"/>
            <a:ext cx="7515104" cy="5112677"/>
            <a:chOff x="4246536" y="444044"/>
            <a:chExt cx="7515104" cy="51126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FBB421-B27F-2E4C-B1C7-0975EE68A5AE}"/>
                </a:ext>
              </a:extLst>
            </p:cNvPr>
            <p:cNvSpPr txBox="1"/>
            <p:nvPr/>
          </p:nvSpPr>
          <p:spPr>
            <a:xfrm>
              <a:off x="4823015" y="444044"/>
              <a:ext cx="24176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reanYNSJG4R" panose="02020600000000000000" pitchFamily="18" charset="-127"/>
                  <a:ea typeface="KoreanYNSJG4R" panose="02020600000000000000" pitchFamily="18" charset="-127"/>
                  <a:cs typeface="+mn-cs"/>
                </a:rPr>
                <a:t>추진 배경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B61697-F85A-4543-8887-2677FEEE3343}"/>
                </a:ext>
              </a:extLst>
            </p:cNvPr>
            <p:cNvSpPr txBox="1"/>
            <p:nvPr/>
          </p:nvSpPr>
          <p:spPr>
            <a:xfrm>
              <a:off x="4246536" y="1580248"/>
              <a:ext cx="7515104" cy="3976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kumimoji="1" lang="ko-KR" altLang="en-US" sz="32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rPr>
                <a:t>소유</a:t>
              </a:r>
              <a:r>
                <a:rPr kumimoji="1" lang="ko-KR" altLang="en-US" sz="3200" dirty="0">
                  <a:solidFill>
                    <a:prstClr val="white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rPr>
                <a:t>에서 </a:t>
              </a:r>
              <a:r>
                <a:rPr kumimoji="1" lang="ko-KR" alt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rPr>
                <a:t>공유</a:t>
              </a:r>
              <a:r>
                <a:rPr kumimoji="1" lang="ko-KR" altLang="en-US" sz="3200" dirty="0">
                  <a:solidFill>
                    <a:prstClr val="white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rPr>
                <a:t>로 변화하는 세계 경제 </a:t>
              </a:r>
              <a:r>
                <a:rPr kumimoji="1" lang="ko-KR" altLang="en-US" sz="3200" dirty="0" err="1">
                  <a:solidFill>
                    <a:prstClr val="white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rPr>
                <a:t>트랜드에</a:t>
              </a:r>
              <a:r>
                <a:rPr kumimoji="1" lang="ko-KR" altLang="en-US" sz="3200" dirty="0">
                  <a:solidFill>
                    <a:prstClr val="white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rPr>
                <a:t> 맞는 어플리케이션 제작으로 </a:t>
              </a:r>
              <a:r>
                <a:rPr kumimoji="1" lang="ko-KR" alt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rPr>
                <a:t>공유의 의미를 실현</a:t>
              </a:r>
              <a:r>
                <a:rPr kumimoji="1" lang="ko-KR" altLang="en-US" sz="3200" dirty="0">
                  <a:solidFill>
                    <a:prstClr val="white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rPr>
                <a:t>하고 사용자에게 잉여 자원을 통한 이익 창출과 저렴한 비용으로 물건 대여를 가능하게 하고싶습니다</a:t>
              </a:r>
              <a:r>
                <a:rPr kumimoji="1" lang="en-US" altLang="ko-KR" sz="3200" dirty="0">
                  <a:solidFill>
                    <a:prstClr val="white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rPr>
                <a:t>.</a:t>
              </a:r>
              <a:endPara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CCDD956-E115-C046-ABAE-EC349C711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9" y="2214817"/>
            <a:ext cx="2684799" cy="26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5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3062C3C1-137C-4B4B-8E0D-72A7A10174A2}"/>
              </a:ext>
            </a:extLst>
          </p:cNvPr>
          <p:cNvGrpSpPr/>
          <p:nvPr/>
        </p:nvGrpSpPr>
        <p:grpSpPr>
          <a:xfrm>
            <a:off x="686873" y="293647"/>
            <a:ext cx="10818254" cy="6026540"/>
            <a:chOff x="790666" y="549589"/>
            <a:chExt cx="10818254" cy="6026540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9E745893-CCC4-8341-8C7C-59BC3E9C451B}"/>
                </a:ext>
              </a:extLst>
            </p:cNvPr>
            <p:cNvSpPr/>
            <p:nvPr/>
          </p:nvSpPr>
          <p:spPr>
            <a:xfrm>
              <a:off x="790666" y="1107582"/>
              <a:ext cx="10818254" cy="54685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6520557-8BAD-4D4B-91D1-9BE121159784}"/>
                </a:ext>
              </a:extLst>
            </p:cNvPr>
            <p:cNvGrpSpPr/>
            <p:nvPr/>
          </p:nvGrpSpPr>
          <p:grpSpPr>
            <a:xfrm>
              <a:off x="984247" y="549589"/>
              <a:ext cx="10232133" cy="5540345"/>
              <a:chOff x="1104450" y="419043"/>
              <a:chExt cx="10232133" cy="5540345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30EC62D-E043-EA45-BA10-4F6E74917262}"/>
                  </a:ext>
                </a:extLst>
              </p:cNvPr>
              <p:cNvGrpSpPr/>
              <p:nvPr/>
            </p:nvGrpSpPr>
            <p:grpSpPr>
              <a:xfrm>
                <a:off x="1104450" y="4059621"/>
                <a:ext cx="7574637" cy="1899767"/>
                <a:chOff x="1047482" y="2461109"/>
                <a:chExt cx="10179926" cy="2553190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2A729E6-159F-BC47-8D2D-B66CE3280D65}"/>
                    </a:ext>
                  </a:extLst>
                </p:cNvPr>
                <p:cNvSpPr txBox="1"/>
                <p:nvPr/>
              </p:nvSpPr>
              <p:spPr>
                <a:xfrm>
                  <a:off x="1047482" y="4476572"/>
                  <a:ext cx="2870031" cy="5377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2000" dirty="0">
                      <a:latin typeface="KoreanYNSJG4R" panose="02020600000000000000" pitchFamily="18" charset="-127"/>
                      <a:ea typeface="KoreanYNSJG4R" panose="02020600000000000000" pitchFamily="18" charset="-127"/>
                    </a:rPr>
                    <a:t>물건 및 장소 공유</a:t>
                  </a:r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1AB0699F-DCD0-1047-AD0C-E37207A0CC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57351" y="2461109"/>
                  <a:ext cx="1650294" cy="1650294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A3E7B283-536C-B045-913B-4A4648DE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92191" y="2766749"/>
                  <a:ext cx="1368778" cy="1368778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40C621A-4975-FE4D-BAB7-69B98BAF70CA}"/>
                    </a:ext>
                  </a:extLst>
                </p:cNvPr>
                <p:cNvSpPr txBox="1"/>
                <p:nvPr/>
              </p:nvSpPr>
              <p:spPr>
                <a:xfrm>
                  <a:off x="4859419" y="4476572"/>
                  <a:ext cx="3197493" cy="5377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2000" dirty="0">
                      <a:latin typeface="KoreanYNSJG4R" panose="02020600000000000000" pitchFamily="18" charset="-127"/>
                      <a:ea typeface="KoreanYNSJG4R" panose="02020600000000000000" pitchFamily="18" charset="-127"/>
                    </a:rPr>
                    <a:t>자기 위치 기반 검색</a:t>
                  </a:r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CE969763-5209-0147-A60F-837F17031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55068" y="2742623"/>
                  <a:ext cx="1368778" cy="1368780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129498F-BC38-8540-8D64-5116C5EA1B95}"/>
                    </a:ext>
                  </a:extLst>
                </p:cNvPr>
                <p:cNvSpPr txBox="1"/>
                <p:nvPr/>
              </p:nvSpPr>
              <p:spPr>
                <a:xfrm>
                  <a:off x="8794710" y="4459119"/>
                  <a:ext cx="2432698" cy="5377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2000" dirty="0">
                      <a:latin typeface="KoreanYNSJG4R" panose="02020600000000000000" pitchFamily="18" charset="-127"/>
                      <a:ea typeface="KoreanYNSJG4R" panose="02020600000000000000" pitchFamily="18" charset="-127"/>
                    </a:rPr>
                    <a:t>사용자 간 채팅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1FA3978C-4724-4D4E-9EA4-AC97EB84B4DF}"/>
                  </a:ext>
                </a:extLst>
              </p:cNvPr>
              <p:cNvGrpSpPr/>
              <p:nvPr/>
            </p:nvGrpSpPr>
            <p:grpSpPr>
              <a:xfrm>
                <a:off x="4630486" y="419043"/>
                <a:ext cx="3173509" cy="3267535"/>
                <a:chOff x="4676623" y="161465"/>
                <a:chExt cx="3173509" cy="3267535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3F75534-640D-1B47-A11C-B747216D2CD1}"/>
                    </a:ext>
                  </a:extLst>
                </p:cNvPr>
                <p:cNvSpPr/>
                <p:nvPr/>
              </p:nvSpPr>
              <p:spPr>
                <a:xfrm>
                  <a:off x="4706587" y="161465"/>
                  <a:ext cx="3143545" cy="3143545"/>
                </a:xfrm>
                <a:prstGeom prst="ellipse">
                  <a:avLst/>
                </a:prstGeom>
                <a:solidFill>
                  <a:srgbClr val="E5EB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36F7C557-5ACB-AF49-9221-076CAD3B2D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76623" y="285455"/>
                  <a:ext cx="3143545" cy="3143545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EF8885B-500E-634A-A497-7A87A0138432}"/>
                  </a:ext>
                </a:extLst>
              </p:cNvPr>
              <p:cNvGrpSpPr/>
              <p:nvPr/>
            </p:nvGrpSpPr>
            <p:grpSpPr>
              <a:xfrm>
                <a:off x="3533412" y="2915547"/>
                <a:ext cx="5757523" cy="616583"/>
                <a:chOff x="3533412" y="3602684"/>
                <a:chExt cx="5757523" cy="616583"/>
              </a:xfrm>
            </p:grpSpPr>
            <p:sp>
              <p:nvSpPr>
                <p:cNvPr id="19" name="오각형[P] 18">
                  <a:extLst>
                    <a:ext uri="{FF2B5EF4-FFF2-40B4-BE49-F238E27FC236}">
                      <a16:creationId xmlns:a16="http://schemas.microsoft.com/office/drawing/2014/main" id="{26748339-7191-D64F-8F27-C38FE528A74F}"/>
                    </a:ext>
                  </a:extLst>
                </p:cNvPr>
                <p:cNvSpPr/>
                <p:nvPr/>
              </p:nvSpPr>
              <p:spPr>
                <a:xfrm>
                  <a:off x="3533412" y="3602684"/>
                  <a:ext cx="5757523" cy="616583"/>
                </a:xfrm>
                <a:prstGeom prst="homePlat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8204AB7-278C-8441-84F6-E603446791B3}"/>
                    </a:ext>
                  </a:extLst>
                </p:cNvPr>
                <p:cNvGrpSpPr/>
                <p:nvPr/>
              </p:nvGrpSpPr>
              <p:grpSpPr>
                <a:xfrm>
                  <a:off x="3708999" y="3602684"/>
                  <a:ext cx="5138719" cy="584775"/>
                  <a:chOff x="3335869" y="3292030"/>
                  <a:chExt cx="5138719" cy="584775"/>
                </a:xfrm>
              </p:grpSpPr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6F0F442-8944-8040-954D-1CF3AC6A6F53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042" y="3292030"/>
                    <a:ext cx="471154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32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KoreanYNSJG4R" panose="02020600000000000000" pitchFamily="18" charset="-127"/>
                        <a:ea typeface="KoreanYNSJG4R" panose="02020600000000000000" pitchFamily="18" charset="-127"/>
                      </a:rPr>
                      <a:t>장소 및 물건 공유 플랫폼</a:t>
                    </a:r>
                  </a:p>
                </p:txBody>
              </p:sp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6883C2FD-30B9-C14D-8817-48E8DD02C5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335869" y="3425053"/>
                    <a:ext cx="318727" cy="31872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682C24DE-FDBF-CD4B-BEE3-B08A2E0AA315}"/>
                  </a:ext>
                </a:extLst>
              </p:cNvPr>
              <p:cNvGrpSpPr/>
              <p:nvPr/>
            </p:nvGrpSpPr>
            <p:grpSpPr>
              <a:xfrm>
                <a:off x="9175414" y="4269089"/>
                <a:ext cx="2161169" cy="1677313"/>
                <a:chOff x="8737532" y="4269089"/>
                <a:chExt cx="2161169" cy="1677313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96F65C7B-4D23-6643-BECF-03CDD6B0D6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08879" y="4269089"/>
                  <a:ext cx="1018476" cy="1018476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2073DD-A7A9-0A49-A2D6-33DEDF479293}"/>
                    </a:ext>
                  </a:extLst>
                </p:cNvPr>
                <p:cNvSpPr txBox="1"/>
                <p:nvPr/>
              </p:nvSpPr>
              <p:spPr>
                <a:xfrm>
                  <a:off x="8737532" y="5546292"/>
                  <a:ext cx="21611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2000" dirty="0">
                      <a:latin typeface="KoreanYNSJG4R" panose="02020600000000000000" pitchFamily="18" charset="-127"/>
                      <a:ea typeface="KoreanYNSJG4R" panose="02020600000000000000" pitchFamily="18" charset="-127"/>
                    </a:rPr>
                    <a:t>QR</a:t>
                  </a:r>
                  <a:r>
                    <a:rPr kumimoji="1" lang="ko-KR" altLang="en-US" sz="2000" dirty="0">
                      <a:latin typeface="KoreanYNSJG4R" panose="02020600000000000000" pitchFamily="18" charset="-127"/>
                      <a:ea typeface="KoreanYNSJG4R" panose="02020600000000000000" pitchFamily="18" charset="-127"/>
                    </a:rPr>
                    <a:t>코드 이용 대여</a:t>
                  </a:r>
                  <a:endParaRPr kumimoji="1" lang="en-US" altLang="ko-KR" sz="2000" dirty="0">
                    <a:latin typeface="KoreanYNSJG4R" panose="02020600000000000000" pitchFamily="18" charset="-127"/>
                    <a:ea typeface="KoreanYNSJG4R" panose="02020600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58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03888B1B-1C67-D245-A557-E62544834DDC}"/>
              </a:ext>
            </a:extLst>
          </p:cNvPr>
          <p:cNvGrpSpPr/>
          <p:nvPr/>
        </p:nvGrpSpPr>
        <p:grpSpPr>
          <a:xfrm>
            <a:off x="783484" y="1031104"/>
            <a:ext cx="10818254" cy="5306096"/>
            <a:chOff x="835000" y="979589"/>
            <a:chExt cx="10818254" cy="5306096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6C68133E-1754-FF49-8997-262DDFA4C5D1}"/>
                </a:ext>
              </a:extLst>
            </p:cNvPr>
            <p:cNvSpPr/>
            <p:nvPr/>
          </p:nvSpPr>
          <p:spPr>
            <a:xfrm>
              <a:off x="835000" y="979589"/>
              <a:ext cx="10818254" cy="53060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4957E7-C1FF-6E4C-8506-B771759F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172" y="1738834"/>
              <a:ext cx="1839582" cy="37378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A3384B7-691D-E14C-9145-0139DC02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3889" y="2849160"/>
              <a:ext cx="1215280" cy="121528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6ABA52-C7BD-EC43-A8A4-40F1DDFD5FB6}"/>
                </a:ext>
              </a:extLst>
            </p:cNvPr>
            <p:cNvSpPr txBox="1"/>
            <p:nvPr/>
          </p:nvSpPr>
          <p:spPr>
            <a:xfrm>
              <a:off x="1257425" y="4253394"/>
              <a:ext cx="16482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reanYNSJG4R" panose="02020600000000000000" pitchFamily="18" charset="-127"/>
                  <a:ea typeface="KoreanYNSJG4R" panose="02020600000000000000" pitchFamily="18" charset="-127"/>
                </a:rPr>
                <a:t> 물품 등록자 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30B8B5C-2186-BA4E-A182-2DC728D9FF53}"/>
                </a:ext>
              </a:extLst>
            </p:cNvPr>
            <p:cNvGrpSpPr/>
            <p:nvPr/>
          </p:nvGrpSpPr>
          <p:grpSpPr>
            <a:xfrm>
              <a:off x="2938682" y="2124579"/>
              <a:ext cx="2055371" cy="948992"/>
              <a:chOff x="2979470" y="2228168"/>
              <a:chExt cx="2055371" cy="948992"/>
            </a:xfrm>
          </p:grpSpPr>
          <p:sp>
            <p:nvSpPr>
              <p:cNvPr id="28" name="오른쪽 화살표[R] 27">
                <a:extLst>
                  <a:ext uri="{FF2B5EF4-FFF2-40B4-BE49-F238E27FC236}">
                    <a16:creationId xmlns:a16="http://schemas.microsoft.com/office/drawing/2014/main" id="{171470BE-3C67-D84D-8C3E-02989DD2BDAC}"/>
                  </a:ext>
                </a:extLst>
              </p:cNvPr>
              <p:cNvSpPr/>
              <p:nvPr/>
            </p:nvSpPr>
            <p:spPr>
              <a:xfrm>
                <a:off x="3394268" y="2228168"/>
                <a:ext cx="1089859" cy="488808"/>
              </a:xfrm>
              <a:prstGeom prst="rightArrow">
                <a:avLst/>
              </a:prstGeom>
              <a:solidFill>
                <a:srgbClr val="DB20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000">
                  <a:solidFill>
                    <a:schemeClr val="tx1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1B9A98-B850-9842-8941-EBF8C6404B29}"/>
                  </a:ext>
                </a:extLst>
              </p:cNvPr>
              <p:cNvSpPr txBox="1"/>
              <p:nvPr/>
            </p:nvSpPr>
            <p:spPr>
              <a:xfrm>
                <a:off x="2979470" y="2777050"/>
                <a:ext cx="20553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공유 물건 등록  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76D56ED-F74B-DC4D-B19B-98BA24267A8A}"/>
                </a:ext>
              </a:extLst>
            </p:cNvPr>
            <p:cNvGrpSpPr/>
            <p:nvPr/>
          </p:nvGrpSpPr>
          <p:grpSpPr>
            <a:xfrm>
              <a:off x="3289825" y="4125795"/>
              <a:ext cx="1318266" cy="993187"/>
              <a:chOff x="3330613" y="4229384"/>
              <a:chExt cx="1318266" cy="993187"/>
            </a:xfrm>
          </p:grpSpPr>
          <p:sp>
            <p:nvSpPr>
              <p:cNvPr id="31" name="오른쪽 화살표[R] 30">
                <a:extLst>
                  <a:ext uri="{FF2B5EF4-FFF2-40B4-BE49-F238E27FC236}">
                    <a16:creationId xmlns:a16="http://schemas.microsoft.com/office/drawing/2014/main" id="{DB370A64-0B33-6A43-80D7-C9BABF710F3A}"/>
                  </a:ext>
                </a:extLst>
              </p:cNvPr>
              <p:cNvSpPr/>
              <p:nvPr/>
            </p:nvSpPr>
            <p:spPr>
              <a:xfrm rot="10800000">
                <a:off x="3330613" y="4229384"/>
                <a:ext cx="1089859" cy="488808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000">
                  <a:solidFill>
                    <a:schemeClr val="tx1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90F958-7C62-B545-8AF3-6CC7B1AAE4E4}"/>
                  </a:ext>
                </a:extLst>
              </p:cNvPr>
              <p:cNvSpPr txBox="1"/>
              <p:nvPr/>
            </p:nvSpPr>
            <p:spPr>
              <a:xfrm>
                <a:off x="3407834" y="4822461"/>
                <a:ext cx="1241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결제 금액</a:t>
                </a: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E643B97-2302-B943-A564-3788C8179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0757" y="2776897"/>
              <a:ext cx="1215280" cy="121528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93EA8C-903E-044D-A649-AD55E238ED98}"/>
                </a:ext>
              </a:extLst>
            </p:cNvPr>
            <p:cNvSpPr txBox="1"/>
            <p:nvPr/>
          </p:nvSpPr>
          <p:spPr>
            <a:xfrm>
              <a:off x="10028287" y="4137238"/>
              <a:ext cx="915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reanYNSJG4R" panose="02020600000000000000" pitchFamily="18" charset="-127"/>
                  <a:ea typeface="KoreanYNSJG4R" panose="02020600000000000000" pitchFamily="18" charset="-127"/>
                </a:rPr>
                <a:t>사용자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542E9C8-8EBA-0C4E-8A26-50E9BDFC0DB5}"/>
                </a:ext>
              </a:extLst>
            </p:cNvPr>
            <p:cNvGrpSpPr/>
            <p:nvPr/>
          </p:nvGrpSpPr>
          <p:grpSpPr>
            <a:xfrm>
              <a:off x="7775622" y="2073678"/>
              <a:ext cx="1410030" cy="999893"/>
              <a:chOff x="3330613" y="4229384"/>
              <a:chExt cx="1410030" cy="999893"/>
            </a:xfrm>
          </p:grpSpPr>
          <p:sp>
            <p:nvSpPr>
              <p:cNvPr id="36" name="오른쪽 화살표[R] 35">
                <a:extLst>
                  <a:ext uri="{FF2B5EF4-FFF2-40B4-BE49-F238E27FC236}">
                    <a16:creationId xmlns:a16="http://schemas.microsoft.com/office/drawing/2014/main" id="{53D3237B-5333-9249-955F-A1AE95588BC5}"/>
                  </a:ext>
                </a:extLst>
              </p:cNvPr>
              <p:cNvSpPr/>
              <p:nvPr/>
            </p:nvSpPr>
            <p:spPr>
              <a:xfrm rot="10800000">
                <a:off x="3330613" y="4229384"/>
                <a:ext cx="1089859" cy="488808"/>
              </a:xfrm>
              <a:prstGeom prst="rightArrow">
                <a:avLst/>
              </a:prstGeom>
              <a:solidFill>
                <a:srgbClr val="DB20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000" dirty="0">
                  <a:solidFill>
                    <a:schemeClr val="tx1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443393-275B-DA41-9B9E-3EB5A3EF521B}"/>
                  </a:ext>
                </a:extLst>
              </p:cNvPr>
              <p:cNvSpPr txBox="1"/>
              <p:nvPr/>
            </p:nvSpPr>
            <p:spPr>
              <a:xfrm>
                <a:off x="3499598" y="4829167"/>
                <a:ext cx="1241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물건 검색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9F09481-5745-3D4E-9060-5763BA46FF20}"/>
                </a:ext>
              </a:extLst>
            </p:cNvPr>
            <p:cNvGrpSpPr/>
            <p:nvPr/>
          </p:nvGrpSpPr>
          <p:grpSpPr>
            <a:xfrm>
              <a:off x="7992756" y="3143829"/>
              <a:ext cx="1566454" cy="972568"/>
              <a:chOff x="3115566" y="4229384"/>
              <a:chExt cx="1566454" cy="972568"/>
            </a:xfrm>
          </p:grpSpPr>
          <p:sp>
            <p:nvSpPr>
              <p:cNvPr id="39" name="오른쪽 화살표[R] 38">
                <a:extLst>
                  <a:ext uri="{FF2B5EF4-FFF2-40B4-BE49-F238E27FC236}">
                    <a16:creationId xmlns:a16="http://schemas.microsoft.com/office/drawing/2014/main" id="{B7817793-C742-144A-BD93-9EC467CC2C31}"/>
                  </a:ext>
                </a:extLst>
              </p:cNvPr>
              <p:cNvSpPr/>
              <p:nvPr/>
            </p:nvSpPr>
            <p:spPr>
              <a:xfrm rot="10800000">
                <a:off x="3330613" y="4229384"/>
                <a:ext cx="1089859" cy="488808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000">
                  <a:solidFill>
                    <a:schemeClr val="tx1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20CA2B-30F3-0842-B072-D7C90E49887C}"/>
                  </a:ext>
                </a:extLst>
              </p:cNvPr>
              <p:cNvSpPr txBox="1"/>
              <p:nvPr/>
            </p:nvSpPr>
            <p:spPr>
              <a:xfrm>
                <a:off x="3115566" y="4801842"/>
                <a:ext cx="1566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예약 및 결제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C98C6B1-107C-E24C-85C5-6FB4D990929A}"/>
                </a:ext>
              </a:extLst>
            </p:cNvPr>
            <p:cNvGrpSpPr/>
            <p:nvPr/>
          </p:nvGrpSpPr>
          <p:grpSpPr>
            <a:xfrm>
              <a:off x="7645627" y="4198882"/>
              <a:ext cx="1810111" cy="971403"/>
              <a:chOff x="3129247" y="2228168"/>
              <a:chExt cx="1810111" cy="971403"/>
            </a:xfrm>
          </p:grpSpPr>
          <p:sp>
            <p:nvSpPr>
              <p:cNvPr id="42" name="오른쪽 화살표[R] 41">
                <a:extLst>
                  <a:ext uri="{FF2B5EF4-FFF2-40B4-BE49-F238E27FC236}">
                    <a16:creationId xmlns:a16="http://schemas.microsoft.com/office/drawing/2014/main" id="{1C011EF7-20B6-0D40-8482-DEFC0B789941}"/>
                  </a:ext>
                </a:extLst>
              </p:cNvPr>
              <p:cNvSpPr/>
              <p:nvPr/>
            </p:nvSpPr>
            <p:spPr>
              <a:xfrm>
                <a:off x="3394268" y="2228168"/>
                <a:ext cx="1089859" cy="488808"/>
              </a:xfrm>
              <a:prstGeom prst="rightArrow">
                <a:avLst/>
              </a:prstGeom>
              <a:solidFill>
                <a:srgbClr val="DB20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000">
                  <a:solidFill>
                    <a:schemeClr val="tx1"/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3D8DC5-CA0F-4F4F-9982-044A6A76F07D}"/>
                  </a:ext>
                </a:extLst>
              </p:cNvPr>
              <p:cNvSpPr txBox="1"/>
              <p:nvPr/>
            </p:nvSpPr>
            <p:spPr>
              <a:xfrm>
                <a:off x="3129247" y="2799461"/>
                <a:ext cx="18101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물건 공유 받기</a:t>
                </a:r>
              </a:p>
            </p:txBody>
          </p:sp>
        </p:grpSp>
        <p:pic>
          <p:nvPicPr>
            <p:cNvPr id="45" name="그림 4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4D641FF-4DCA-724F-A865-B9D4D6C4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7635" y="2081699"/>
              <a:ext cx="1712984" cy="3045304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15EA02F-EEAB-3E48-AFFE-82A00510D4C6}"/>
              </a:ext>
            </a:extLst>
          </p:cNvPr>
          <p:cNvSpPr txBox="1"/>
          <p:nvPr/>
        </p:nvSpPr>
        <p:spPr>
          <a:xfrm>
            <a:off x="4933292" y="29708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시스템 요약</a:t>
            </a:r>
            <a:endParaRPr kumimoji="1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14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7E0FBAA3-D855-F943-A883-6C356AEE4EB3}"/>
              </a:ext>
            </a:extLst>
          </p:cNvPr>
          <p:cNvSpPr/>
          <p:nvPr/>
        </p:nvSpPr>
        <p:spPr>
          <a:xfrm>
            <a:off x="8786931" y="973627"/>
            <a:ext cx="2831635" cy="54265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4388EE-C727-6944-8B24-28C46E67286E}"/>
              </a:ext>
            </a:extLst>
          </p:cNvPr>
          <p:cNvGrpSpPr/>
          <p:nvPr/>
        </p:nvGrpSpPr>
        <p:grpSpPr>
          <a:xfrm>
            <a:off x="347950" y="612471"/>
            <a:ext cx="8121833" cy="5864875"/>
            <a:chOff x="630281" y="495703"/>
            <a:chExt cx="8121833" cy="5864875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CC3204B9-0E58-9D45-B89D-5D03402BC27B}"/>
                </a:ext>
              </a:extLst>
            </p:cNvPr>
            <p:cNvSpPr/>
            <p:nvPr/>
          </p:nvSpPr>
          <p:spPr>
            <a:xfrm>
              <a:off x="630281" y="779729"/>
              <a:ext cx="8121833" cy="55808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51DF8C7-3D0D-974A-8123-F6B9D148923C}"/>
                </a:ext>
              </a:extLst>
            </p:cNvPr>
            <p:cNvGrpSpPr/>
            <p:nvPr/>
          </p:nvGrpSpPr>
          <p:grpSpPr>
            <a:xfrm>
              <a:off x="807631" y="495703"/>
              <a:ext cx="7658754" cy="5635650"/>
              <a:chOff x="2738859" y="342239"/>
              <a:chExt cx="7658754" cy="563565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6BBA25F-9A69-064A-A977-2AE40E2DFAB6}"/>
                  </a:ext>
                </a:extLst>
              </p:cNvPr>
              <p:cNvGrpSpPr/>
              <p:nvPr/>
            </p:nvGrpSpPr>
            <p:grpSpPr>
              <a:xfrm>
                <a:off x="2738859" y="1792177"/>
                <a:ext cx="7658754" cy="4185712"/>
                <a:chOff x="3065884" y="1856572"/>
                <a:chExt cx="7658754" cy="4185712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ADF0CAF-AADC-BA4E-9524-7B7B77F1C33E}"/>
                    </a:ext>
                  </a:extLst>
                </p:cNvPr>
                <p:cNvGrpSpPr/>
                <p:nvPr/>
              </p:nvGrpSpPr>
              <p:grpSpPr>
                <a:xfrm>
                  <a:off x="3065884" y="1856572"/>
                  <a:ext cx="7658754" cy="4185712"/>
                  <a:chOff x="2679026" y="1614556"/>
                  <a:chExt cx="8173090" cy="4117649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A3A724F7-48EA-0E4D-83A8-150E933772C3}"/>
                      </a:ext>
                    </a:extLst>
                  </p:cNvPr>
                  <p:cNvGrpSpPr/>
                  <p:nvPr/>
                </p:nvGrpSpPr>
                <p:grpSpPr>
                  <a:xfrm>
                    <a:off x="2679026" y="2083968"/>
                    <a:ext cx="3028755" cy="2671449"/>
                    <a:chOff x="2866767" y="1788889"/>
                    <a:chExt cx="3028755" cy="2671449"/>
                  </a:xfrm>
                </p:grpSpPr>
                <p:sp>
                  <p:nvSpPr>
                    <p:cNvPr id="44" name="모서리가 둥근 직사각형 43">
                      <a:extLst>
                        <a:ext uri="{FF2B5EF4-FFF2-40B4-BE49-F238E27FC236}">
                          <a16:creationId xmlns:a16="http://schemas.microsoft.com/office/drawing/2014/main" id="{9CA567A6-DD20-D74E-A52F-F49963018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6767" y="2182493"/>
                      <a:ext cx="3028755" cy="2277845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KoreanYNSJG4R" panose="02020600000000000000" pitchFamily="18" charset="-127"/>
                        <a:ea typeface="KoreanYNSJG4R" panose="02020600000000000000" pitchFamily="18" charset="-127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263FFFA7-5D76-4D41-800C-371F591F35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4227" y="1788889"/>
                      <a:ext cx="1002787" cy="39360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ko-KR" sz="2000" dirty="0">
                          <a:solidFill>
                            <a:schemeClr val="bg1"/>
                          </a:solidFill>
                          <a:latin typeface="KoreanYNSJG4R" panose="02020600000000000000" pitchFamily="18" charset="-127"/>
                          <a:ea typeface="KoreanYNSJG4R" panose="02020600000000000000" pitchFamily="18" charset="-127"/>
                        </a:rPr>
                        <a:t>Client</a:t>
                      </a:r>
                      <a:endParaRPr kumimoji="1" lang="ko-KR" altLang="en-US" sz="2000" dirty="0">
                        <a:solidFill>
                          <a:schemeClr val="bg1"/>
                        </a:solidFill>
                        <a:latin typeface="KoreanYNSJG4R" panose="02020600000000000000" pitchFamily="18" charset="-127"/>
                        <a:ea typeface="KoreanYNSJG4R" panose="02020600000000000000" pitchFamily="18" charset="-127"/>
                      </a:endParaRPr>
                    </a:p>
                  </p:txBody>
                </p: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675F49A9-1778-D445-98B6-FC400AB4DE4A}"/>
                      </a:ext>
                    </a:extLst>
                  </p:cNvPr>
                  <p:cNvGrpSpPr/>
                  <p:nvPr/>
                </p:nvGrpSpPr>
                <p:grpSpPr>
                  <a:xfrm>
                    <a:off x="6684877" y="1614556"/>
                    <a:ext cx="4167239" cy="4117649"/>
                    <a:chOff x="6166283" y="1316719"/>
                    <a:chExt cx="4167239" cy="4117649"/>
                  </a:xfrm>
                </p:grpSpPr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0E1E2811-0315-B147-B41E-4A7F631652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36954" y="1316719"/>
                      <a:ext cx="1102688" cy="39360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ko-KR" sz="2000" dirty="0">
                          <a:solidFill>
                            <a:schemeClr val="bg1"/>
                          </a:solidFill>
                          <a:latin typeface="KoreanYNSJG4R" panose="02020600000000000000" pitchFamily="18" charset="-127"/>
                          <a:ea typeface="KoreanYNSJG4R" panose="02020600000000000000" pitchFamily="18" charset="-127"/>
                        </a:rPr>
                        <a:t>Server</a:t>
                      </a:r>
                      <a:endParaRPr kumimoji="1" lang="ko-KR" altLang="en-US" sz="2000" dirty="0">
                        <a:solidFill>
                          <a:schemeClr val="bg1"/>
                        </a:solidFill>
                        <a:latin typeface="KoreanYNSJG4R" panose="02020600000000000000" pitchFamily="18" charset="-127"/>
                        <a:ea typeface="KoreanYNSJG4R" panose="02020600000000000000" pitchFamily="18" charset="-127"/>
                      </a:endParaRPr>
                    </a:p>
                  </p:txBody>
                </p:sp>
                <p:sp>
                  <p:nvSpPr>
                    <p:cNvPr id="41" name="모서리가 둥근 직사각형 40">
                      <a:extLst>
                        <a:ext uri="{FF2B5EF4-FFF2-40B4-BE49-F238E27FC236}">
                          <a16:creationId xmlns:a16="http://schemas.microsoft.com/office/drawing/2014/main" id="{C10DE430-CE75-484A-8520-CFC018A7A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6283" y="1710599"/>
                      <a:ext cx="4167239" cy="3723769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dirty="0">
                        <a:latin typeface="KoreanYNSJG4R" panose="02020600000000000000" pitchFamily="18" charset="-127"/>
                        <a:ea typeface="KoreanYNSJG4R" panose="02020600000000000000" pitchFamily="18" charset="-127"/>
                      </a:endParaRPr>
                    </a:p>
                  </p:txBody>
                </p:sp>
              </p:grpSp>
              <p:cxnSp>
                <p:nvCxnSpPr>
                  <p:cNvPr id="35" name="직선 화살표 연결선 34">
                    <a:extLst>
                      <a:ext uri="{FF2B5EF4-FFF2-40B4-BE49-F238E27FC236}">
                        <a16:creationId xmlns:a16="http://schemas.microsoft.com/office/drawing/2014/main" id="{D7422EAF-D705-784B-9FB1-1A86DA449209}"/>
                      </a:ext>
                    </a:extLst>
                  </p:cNvPr>
                  <p:cNvCxnSpPr>
                    <a:cxnSpLocks/>
                    <a:endCxn id="37" idx="1"/>
                  </p:cNvCxnSpPr>
                  <p:nvPr/>
                </p:nvCxnSpPr>
                <p:spPr>
                  <a:xfrm flipV="1">
                    <a:off x="4881967" y="3574741"/>
                    <a:ext cx="641596" cy="6521"/>
                  </a:xfrm>
                  <a:prstGeom prst="straightConnector1">
                    <a:avLst/>
                  </a:prstGeom>
                  <a:ln w="53975">
                    <a:solidFill>
                      <a:srgbClr val="FFC00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9AA5FF21-C53A-4B4E-869A-7C485468E5EA}"/>
                      </a:ext>
                    </a:extLst>
                  </p:cNvPr>
                  <p:cNvCxnSpPr>
                    <a:cxnSpLocks/>
                    <a:stCxn id="37" idx="3"/>
                    <a:endCxn id="48" idx="1"/>
                  </p:cNvCxnSpPr>
                  <p:nvPr/>
                </p:nvCxnSpPr>
                <p:spPr>
                  <a:xfrm>
                    <a:off x="6840233" y="3574741"/>
                    <a:ext cx="1162471" cy="121651"/>
                  </a:xfrm>
                  <a:prstGeom prst="straightConnector1">
                    <a:avLst/>
                  </a:prstGeom>
                  <a:ln w="53975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모서리가 둥근 직사각형 36">
                    <a:extLst>
                      <a:ext uri="{FF2B5EF4-FFF2-40B4-BE49-F238E27FC236}">
                        <a16:creationId xmlns:a16="http://schemas.microsoft.com/office/drawing/2014/main" id="{58F8C46C-8BD4-D44E-AA60-CA263B34B6CD}"/>
                      </a:ext>
                    </a:extLst>
                  </p:cNvPr>
                  <p:cNvSpPr/>
                  <p:nvPr/>
                </p:nvSpPr>
                <p:spPr>
                  <a:xfrm>
                    <a:off x="5523563" y="3173086"/>
                    <a:ext cx="1316670" cy="803309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>
                        <a:solidFill>
                          <a:schemeClr val="bg1"/>
                        </a:solidFill>
                        <a:latin typeface="KoreanYNSJG4R" panose="02020600000000000000" pitchFamily="18" charset="-127"/>
                        <a:ea typeface="KoreanYNSJG4R" panose="02020600000000000000" pitchFamily="18" charset="-127"/>
                      </a:rPr>
                      <a:t>Internet</a:t>
                    </a:r>
                  </a:p>
                </p:txBody>
              </p:sp>
            </p:grp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B0C68908-C80E-3847-AC55-EEA9D6D70F4C}"/>
                    </a:ext>
                  </a:extLst>
                </p:cNvPr>
                <p:cNvCxnSpPr>
                  <a:cxnSpLocks/>
                  <a:stCxn id="49" idx="2"/>
                  <a:endCxn id="48" idx="0"/>
                </p:cNvCxnSpPr>
                <p:nvPr/>
              </p:nvCxnSpPr>
              <p:spPr>
                <a:xfrm>
                  <a:off x="8838341" y="2935297"/>
                  <a:ext cx="0" cy="558098"/>
                </a:xfrm>
                <a:prstGeom prst="straightConnector1">
                  <a:avLst/>
                </a:prstGeom>
                <a:ln w="53975">
                  <a:solidFill>
                    <a:srgbClr val="FFC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E3D711CD-BD4B-7F47-8BFA-D59DA88D1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7515" y="3429000"/>
                <a:ext cx="1567602" cy="95885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0283C51D-381F-8C4F-8AB7-DD6928551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5709" y="2260497"/>
                <a:ext cx="1831213" cy="610405"/>
              </a:xfrm>
              <a:prstGeom prst="rect">
                <a:avLst/>
              </a:prstGeom>
            </p:spPr>
          </p:pic>
          <p:pic>
            <p:nvPicPr>
              <p:cNvPr id="50" name="Picture 2" descr="android에 대한 이미지 검색결과">
                <a:extLst>
                  <a:ext uri="{FF2B5EF4-FFF2-40B4-BE49-F238E27FC236}">
                    <a16:creationId xmlns:a16="http://schemas.microsoft.com/office/drawing/2014/main" id="{4B66A88A-AF9F-534B-90CB-D490422019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3715" y="3176304"/>
                <a:ext cx="1819437" cy="1211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15B6F4A1-7024-A64C-B7F6-DCDB924CC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0571" y="342239"/>
                <a:ext cx="2831635" cy="1449797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DB1ACFB-B894-7B44-ACFE-1E2EAB1DB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55823" y="4986757"/>
                <a:ext cx="1710983" cy="898266"/>
              </a:xfrm>
              <a:prstGeom prst="rect">
                <a:avLst/>
              </a:prstGeom>
            </p:spPr>
          </p:pic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96FFAB22-F742-F945-B027-7FCF93FF8808}"/>
                  </a:ext>
                </a:extLst>
              </p:cNvPr>
              <p:cNvCxnSpPr>
                <a:cxnSpLocks/>
                <a:stCxn id="48" idx="2"/>
                <a:endCxn id="75" idx="0"/>
              </p:cNvCxnSpPr>
              <p:nvPr/>
            </p:nvCxnSpPr>
            <p:spPr>
              <a:xfrm flipH="1">
                <a:off x="8511315" y="4387850"/>
                <a:ext cx="1" cy="598907"/>
              </a:xfrm>
              <a:prstGeom prst="straightConnector1">
                <a:avLst/>
              </a:prstGeom>
              <a:ln w="539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87C0D460-E175-0348-817C-3AA9447540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283" y="1475895"/>
                <a:ext cx="1375822" cy="1791178"/>
              </a:xfrm>
              <a:prstGeom prst="straightConnector1">
                <a:avLst/>
              </a:prstGeom>
              <a:ln w="539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CF204B83-F189-8044-BED5-162F81C6CA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23897" y="1475895"/>
                <a:ext cx="337054" cy="716392"/>
              </a:xfrm>
              <a:prstGeom prst="straightConnector1">
                <a:avLst/>
              </a:prstGeom>
              <a:ln w="539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E4F12E6-5728-B84F-951F-2863F9F2BA78}"/>
              </a:ext>
            </a:extLst>
          </p:cNvPr>
          <p:cNvSpPr txBox="1"/>
          <p:nvPr/>
        </p:nvSpPr>
        <p:spPr>
          <a:xfrm>
            <a:off x="4888773" y="17757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000" dirty="0">
                <a:solidFill>
                  <a:prstClr val="white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시스템 구조</a:t>
            </a:r>
            <a:endParaRPr kumimoji="1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reanYNSJG4R" panose="02020600000000000000" pitchFamily="18" charset="-127"/>
              <a:ea typeface="KoreanYNSJG4R" panose="02020600000000000000" pitchFamily="18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7DEE77-001B-E043-BDD8-A96849C5AAC6}"/>
              </a:ext>
            </a:extLst>
          </p:cNvPr>
          <p:cNvSpPr/>
          <p:nvPr/>
        </p:nvSpPr>
        <p:spPr>
          <a:xfrm>
            <a:off x="9540334" y="1030000"/>
            <a:ext cx="16748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사용한 </a:t>
            </a:r>
            <a:r>
              <a:rPr lang="en-US" altLang="ko-KR" sz="20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Tools</a:t>
            </a:r>
            <a:endParaRPr lang="ko-KR" altLang="en-US" sz="20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sp>
        <p:nvSpPr>
          <p:cNvPr id="30" name="갈매기형 수장[C] 29">
            <a:extLst>
              <a:ext uri="{FF2B5EF4-FFF2-40B4-BE49-F238E27FC236}">
                <a16:creationId xmlns:a16="http://schemas.microsoft.com/office/drawing/2014/main" id="{024F9E32-7CC3-BF4C-A2BB-8CC01DBDB481}"/>
              </a:ext>
            </a:extLst>
          </p:cNvPr>
          <p:cNvSpPr/>
          <p:nvPr/>
        </p:nvSpPr>
        <p:spPr>
          <a:xfrm>
            <a:off x="9201433" y="1078868"/>
            <a:ext cx="264034" cy="264034"/>
          </a:xfrm>
          <a:prstGeom prst="chevron">
            <a:avLst/>
          </a:prstGeom>
          <a:solidFill>
            <a:schemeClr val="accent1">
              <a:lumMod val="40000"/>
              <a:lumOff val="60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F06729-6037-7F44-AA00-A129D01666BB}"/>
              </a:ext>
            </a:extLst>
          </p:cNvPr>
          <p:cNvSpPr/>
          <p:nvPr/>
        </p:nvSpPr>
        <p:spPr>
          <a:xfrm>
            <a:off x="9677053" y="2695096"/>
            <a:ext cx="19896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MongoDB Compass</a:t>
            </a:r>
            <a:endParaRPr lang="ko-KR" altLang="en-US" sz="15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pic>
        <p:nvPicPr>
          <p:cNvPr id="32" name="Picture 4" descr="android studio logo 이미지 검색결과&quot;">
            <a:extLst>
              <a:ext uri="{FF2B5EF4-FFF2-40B4-BE49-F238E27FC236}">
                <a16:creationId xmlns:a16="http://schemas.microsoft.com/office/drawing/2014/main" id="{59A88220-5111-1D4E-B8F4-693884B41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16742" r="5461" b="19405"/>
          <a:stretch/>
        </p:blipFill>
        <p:spPr bwMode="auto">
          <a:xfrm>
            <a:off x="9175932" y="1574972"/>
            <a:ext cx="1286897" cy="7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>
            <a:extLst>
              <a:ext uri="{FF2B5EF4-FFF2-40B4-BE49-F238E27FC236}">
                <a16:creationId xmlns:a16="http://schemas.microsoft.com/office/drawing/2014/main" id="{A0D52D40-4937-604C-82D7-EA2FD2232C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4316" y="2482179"/>
            <a:ext cx="602302" cy="777164"/>
          </a:xfrm>
          <a:prstGeom prst="rect">
            <a:avLst/>
          </a:prstGeom>
        </p:spPr>
      </p:pic>
      <p:pic>
        <p:nvPicPr>
          <p:cNvPr id="39" name="Picture 6" descr="visual studio code logo 이미지 검색결과&quot;">
            <a:extLst>
              <a:ext uri="{FF2B5EF4-FFF2-40B4-BE49-F238E27FC236}">
                <a16:creationId xmlns:a16="http://schemas.microsoft.com/office/drawing/2014/main" id="{16CBA3DA-E01A-6A46-846A-B15AB781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886" y="3453700"/>
            <a:ext cx="1519935" cy="75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mobaxterm logo 이미지 검색결과&quot;">
            <a:extLst>
              <a:ext uri="{FF2B5EF4-FFF2-40B4-BE49-F238E27FC236}">
                <a16:creationId xmlns:a16="http://schemas.microsoft.com/office/drawing/2014/main" id="{507EB696-0912-BE4F-9F2F-FD20EE57C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" t="4309" r="8040" b="6217"/>
          <a:stretch/>
        </p:blipFill>
        <p:spPr bwMode="auto">
          <a:xfrm>
            <a:off x="10551728" y="3434434"/>
            <a:ext cx="663423" cy="74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55FAF5-2748-9545-ABEE-6EF85AB2A2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9661" y="4314997"/>
            <a:ext cx="898241" cy="898241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97F249BC-BEE7-BB44-9976-039230A274EC}"/>
              </a:ext>
            </a:extLst>
          </p:cNvPr>
          <p:cNvSpPr/>
          <p:nvPr/>
        </p:nvSpPr>
        <p:spPr>
          <a:xfrm>
            <a:off x="9998111" y="4578147"/>
            <a:ext cx="11483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err="1">
                <a:latin typeface="KoreanYNSJG4R" panose="02020600000000000000" pitchFamily="18" charset="-127"/>
                <a:ea typeface="KoreanYNSJG4R" panose="02020600000000000000" pitchFamily="18" charset="-127"/>
              </a:rPr>
              <a:t>Gitkraken</a:t>
            </a:r>
            <a:endParaRPr lang="ko-KR" altLang="en-US" sz="15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2E3F1F-03B4-7340-A8B8-2BF688B474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64316" y="5314567"/>
            <a:ext cx="773663" cy="75996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ECE59985-2983-394D-A054-912A31369778}"/>
              </a:ext>
            </a:extLst>
          </p:cNvPr>
          <p:cNvSpPr/>
          <p:nvPr/>
        </p:nvSpPr>
        <p:spPr>
          <a:xfrm>
            <a:off x="10049314" y="5504835"/>
            <a:ext cx="11151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>
                <a:latin typeface="KoreanYNSJG4R" panose="02020600000000000000" pitchFamily="18" charset="-127"/>
                <a:ea typeface="KoreanYNSJG4R" panose="02020600000000000000" pitchFamily="18" charset="-127"/>
              </a:rPr>
              <a:t>Adobe XD</a:t>
            </a:r>
            <a:endParaRPr lang="ko-KR" altLang="en-US" sz="1500" dirty="0"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7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BE4F12E6-5728-B84F-951F-2863F9F2BA78}"/>
              </a:ext>
            </a:extLst>
          </p:cNvPr>
          <p:cNvSpPr txBox="1"/>
          <p:nvPr/>
        </p:nvSpPr>
        <p:spPr>
          <a:xfrm>
            <a:off x="4888773" y="177572"/>
            <a:ext cx="2499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reanYNSJG4R" panose="02020600000000000000" pitchFamily="18" charset="-127"/>
                <a:ea typeface="KoreanYNSJG4R" panose="02020600000000000000" pitchFamily="18" charset="-127"/>
                <a:cs typeface="+mn-cs"/>
              </a:rPr>
              <a:t>프로젝트 관리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E07112-5597-8F4F-B5D0-C0A4DCA06742}"/>
              </a:ext>
            </a:extLst>
          </p:cNvPr>
          <p:cNvSpPr/>
          <p:nvPr/>
        </p:nvSpPr>
        <p:spPr>
          <a:xfrm>
            <a:off x="1014825" y="1956445"/>
            <a:ext cx="6823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reanYNSJG4R" panose="02020600000000000000" pitchFamily="18" charset="-127"/>
                <a:ea typeface="KoreanYNSJG4R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https://github.com/RyoTTa/Share_Service_Platform_5-</a:t>
            </a:r>
            <a:endParaRPr lang="ko-KR" altLang="en-US" dirty="0">
              <a:solidFill>
                <a:schemeClr val="bg1"/>
              </a:solidFill>
              <a:latin typeface="KoreanYNSJG4R" panose="02020600000000000000" pitchFamily="18" charset="-127"/>
              <a:ea typeface="KoreanYNSJG4R" panose="02020600000000000000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4B34F-A0CC-5946-A141-65382B7E09D7}"/>
              </a:ext>
            </a:extLst>
          </p:cNvPr>
          <p:cNvSpPr/>
          <p:nvPr/>
        </p:nvSpPr>
        <p:spPr>
          <a:xfrm>
            <a:off x="1291738" y="1401530"/>
            <a:ext cx="1523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Github</a:t>
            </a:r>
            <a:r>
              <a:rPr lang="ko-KR" altLang="en-US" sz="2000" dirty="0">
                <a:solidFill>
                  <a:schemeClr val="bg1"/>
                </a:solidFill>
                <a:latin typeface="KoreanYNSJG4R" panose="02020600000000000000" pitchFamily="18" charset="-127"/>
                <a:ea typeface="KoreanYNSJG4R" panose="02020600000000000000" pitchFamily="18" charset="-127"/>
              </a:rPr>
              <a:t>이용</a:t>
            </a:r>
          </a:p>
        </p:txBody>
      </p:sp>
      <p:sp>
        <p:nvSpPr>
          <p:cNvPr id="31" name="갈매기형 수장[C] 30">
            <a:extLst>
              <a:ext uri="{FF2B5EF4-FFF2-40B4-BE49-F238E27FC236}">
                <a16:creationId xmlns:a16="http://schemas.microsoft.com/office/drawing/2014/main" id="{237111EE-2A52-5D4B-8789-E602BF77222D}"/>
              </a:ext>
            </a:extLst>
          </p:cNvPr>
          <p:cNvSpPr/>
          <p:nvPr/>
        </p:nvSpPr>
        <p:spPr>
          <a:xfrm>
            <a:off x="1014825" y="1456689"/>
            <a:ext cx="264034" cy="264034"/>
          </a:xfrm>
          <a:prstGeom prst="chevron">
            <a:avLst/>
          </a:prstGeom>
          <a:solidFill>
            <a:schemeClr val="accent1">
              <a:lumMod val="40000"/>
              <a:lumOff val="60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 descr="모니터, 스크린샷, 검은색, 화면이(가) 표시된 사진&#10;&#10;자동 생성된 설명">
            <a:extLst>
              <a:ext uri="{FF2B5EF4-FFF2-40B4-BE49-F238E27FC236}">
                <a16:creationId xmlns:a16="http://schemas.microsoft.com/office/drawing/2014/main" id="{29D2672C-0F83-0343-B142-44EC73DB8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583" y="2439011"/>
            <a:ext cx="7328080" cy="4119128"/>
          </a:xfrm>
          <a:prstGeom prst="rect">
            <a:avLst/>
          </a:prstGeom>
        </p:spPr>
      </p:pic>
      <p:pic>
        <p:nvPicPr>
          <p:cNvPr id="1026" name="Picture 2" descr="github logo 이미지 검색결과&quot;">
            <a:extLst>
              <a:ext uri="{FF2B5EF4-FFF2-40B4-BE49-F238E27FC236}">
                <a16:creationId xmlns:a16="http://schemas.microsoft.com/office/drawing/2014/main" id="{9BB4C608-92F1-49B2-8DB2-5C7399E3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000" y1="53571" x2="14821" y2="41071"/>
                        <a14:foregroundMark x1="14821" y1="41071" x2="14821" y2="3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26" y="2601570"/>
            <a:ext cx="3058754" cy="30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11A63D9-C07F-7141-9720-0C4CE73C5905}"/>
              </a:ext>
            </a:extLst>
          </p:cNvPr>
          <p:cNvGrpSpPr/>
          <p:nvPr/>
        </p:nvGrpSpPr>
        <p:grpSpPr>
          <a:xfrm>
            <a:off x="685138" y="413607"/>
            <a:ext cx="3542088" cy="7197079"/>
            <a:chOff x="1344705" y="1560100"/>
            <a:chExt cx="1839582" cy="37378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E908C7-2C57-B142-86B2-B876D29D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5" y="1560100"/>
              <a:ext cx="1839582" cy="3737800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D1B355A-22D3-4A42-B4A4-6E7AAD594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305" y="1951245"/>
              <a:ext cx="1685966" cy="299727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3601C34-0715-1842-850F-91E06DC70A83}"/>
              </a:ext>
            </a:extLst>
          </p:cNvPr>
          <p:cNvGrpSpPr/>
          <p:nvPr/>
        </p:nvGrpSpPr>
        <p:grpSpPr>
          <a:xfrm>
            <a:off x="4663647" y="1345959"/>
            <a:ext cx="7111087" cy="3822629"/>
            <a:chOff x="4663647" y="1345959"/>
            <a:chExt cx="7111087" cy="382262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C517DED-355D-1B40-8103-CD03B8802449}"/>
                </a:ext>
              </a:extLst>
            </p:cNvPr>
            <p:cNvGrpSpPr/>
            <p:nvPr/>
          </p:nvGrpSpPr>
          <p:grpSpPr>
            <a:xfrm>
              <a:off x="4663647" y="2387797"/>
              <a:ext cx="7111087" cy="2780791"/>
              <a:chOff x="4663647" y="2357816"/>
              <a:chExt cx="7111087" cy="2780791"/>
            </a:xfrm>
          </p:grpSpPr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95DA472F-3964-CE43-A769-0BC02D4159B3}"/>
                  </a:ext>
                </a:extLst>
              </p:cNvPr>
              <p:cNvSpPr/>
              <p:nvPr/>
            </p:nvSpPr>
            <p:spPr>
              <a:xfrm>
                <a:off x="4663647" y="2357816"/>
                <a:ext cx="6968720" cy="2469017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D700EB-A56B-A74D-9E1B-02BDC21C47F9}"/>
                  </a:ext>
                </a:extLst>
              </p:cNvPr>
              <p:cNvSpPr txBox="1"/>
              <p:nvPr/>
            </p:nvSpPr>
            <p:spPr>
              <a:xfrm>
                <a:off x="4806014" y="2536356"/>
                <a:ext cx="6968720" cy="2602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KoreanYNSJG4R" panose="02020600000000000000" pitchFamily="18" charset="-127"/>
                    <a:ea typeface="KoreanYNSJG4R" panose="02020600000000000000" pitchFamily="18" charset="-127"/>
                    <a:cs typeface="+mn-cs"/>
                  </a:rPr>
                  <a:t>상품 이미지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,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카테고리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,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상품 이름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,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가격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,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제공 가능한 날짜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,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위치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,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상세 내용을 입력하여 물품을 서버에 저장한다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2800" dirty="0"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754AF67-2674-EC42-863F-08A81D18DFF6}"/>
                </a:ext>
              </a:extLst>
            </p:cNvPr>
            <p:cNvGrpSpPr/>
            <p:nvPr/>
          </p:nvGrpSpPr>
          <p:grpSpPr>
            <a:xfrm>
              <a:off x="4806014" y="1345959"/>
              <a:ext cx="6084654" cy="754072"/>
              <a:chOff x="5786203" y="2668249"/>
              <a:chExt cx="3756061" cy="1673337"/>
            </a:xfrm>
          </p:grpSpPr>
          <p:sp>
            <p:nvSpPr>
              <p:cNvPr id="29" name="오각형[P] 28">
                <a:extLst>
                  <a:ext uri="{FF2B5EF4-FFF2-40B4-BE49-F238E27FC236}">
                    <a16:creationId xmlns:a16="http://schemas.microsoft.com/office/drawing/2014/main" id="{51CC6289-1688-9B49-B504-5333934F9759}"/>
                  </a:ext>
                </a:extLst>
              </p:cNvPr>
              <p:cNvSpPr/>
              <p:nvPr/>
            </p:nvSpPr>
            <p:spPr>
              <a:xfrm>
                <a:off x="5786203" y="2668249"/>
                <a:ext cx="2509593" cy="1673337"/>
              </a:xfrm>
              <a:prstGeom prst="homePlate">
                <a:avLst/>
              </a:prstGeom>
              <a:solidFill>
                <a:srgbClr val="699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2648FA-2CA4-4F46-8970-D4370E3E67D9}"/>
                  </a:ext>
                </a:extLst>
              </p:cNvPr>
              <p:cNvSpPr txBox="1"/>
              <p:nvPr/>
            </p:nvSpPr>
            <p:spPr>
              <a:xfrm>
                <a:off x="5809312" y="2768040"/>
                <a:ext cx="3732952" cy="143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물건 및 장소 공유</a:t>
                </a:r>
                <a:endParaRPr kumimoji="1" lang="en-US" altLang="ko-KR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sp>
          <p:nvSpPr>
            <p:cNvPr id="14" name="갈매기형 수장[C] 13">
              <a:extLst>
                <a:ext uri="{FF2B5EF4-FFF2-40B4-BE49-F238E27FC236}">
                  <a16:creationId xmlns:a16="http://schemas.microsoft.com/office/drawing/2014/main" id="{ED8D4DC5-CB6B-594D-8A35-AE35CFCE65D9}"/>
                </a:ext>
              </a:extLst>
            </p:cNvPr>
            <p:cNvSpPr/>
            <p:nvPr/>
          </p:nvSpPr>
          <p:spPr>
            <a:xfrm>
              <a:off x="8696161" y="1345959"/>
              <a:ext cx="754072" cy="75407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갈매기형 수장[C] 30">
              <a:extLst>
                <a:ext uri="{FF2B5EF4-FFF2-40B4-BE49-F238E27FC236}">
                  <a16:creationId xmlns:a16="http://schemas.microsoft.com/office/drawing/2014/main" id="{6B86640E-84C8-BD49-800A-21AA65000571}"/>
                </a:ext>
              </a:extLst>
            </p:cNvPr>
            <p:cNvSpPr/>
            <p:nvPr/>
          </p:nvSpPr>
          <p:spPr>
            <a:xfrm>
              <a:off x="9237111" y="1347032"/>
              <a:ext cx="754072" cy="75407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66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FE2F48-970A-8648-82EC-C282359A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38" y="413607"/>
            <a:ext cx="3542088" cy="7197079"/>
          </a:xfrm>
          <a:prstGeom prst="rect">
            <a:avLst/>
          </a:prstGeom>
        </p:spPr>
      </p:pic>
      <p:pic>
        <p:nvPicPr>
          <p:cNvPr id="10" name="그림 9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9CC875C-1BE6-EC4E-9A00-614ECDBE9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31" y="1190615"/>
            <a:ext cx="3259576" cy="579480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54593F-2AF0-0040-926B-301A4B3EA5A8}"/>
              </a:ext>
            </a:extLst>
          </p:cNvPr>
          <p:cNvGrpSpPr/>
          <p:nvPr/>
        </p:nvGrpSpPr>
        <p:grpSpPr>
          <a:xfrm>
            <a:off x="4538142" y="1190615"/>
            <a:ext cx="6968720" cy="5115290"/>
            <a:chOff x="4663647" y="1345959"/>
            <a:chExt cx="6968720" cy="511529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377D6D-EC99-C94E-952E-AA4139CC6B91}"/>
                </a:ext>
              </a:extLst>
            </p:cNvPr>
            <p:cNvGrpSpPr/>
            <p:nvPr/>
          </p:nvGrpSpPr>
          <p:grpSpPr>
            <a:xfrm>
              <a:off x="4663647" y="2387797"/>
              <a:ext cx="6968720" cy="4073452"/>
              <a:chOff x="4663647" y="2357816"/>
              <a:chExt cx="6968720" cy="4073452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DF6B497B-25B1-1C43-824A-F7590D0B9C8C}"/>
                  </a:ext>
                </a:extLst>
              </p:cNvPr>
              <p:cNvSpPr/>
              <p:nvPr/>
            </p:nvSpPr>
            <p:spPr>
              <a:xfrm>
                <a:off x="4663647" y="2357816"/>
                <a:ext cx="6968720" cy="383883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86D4CF-0713-BE4F-BEFD-310764C04332}"/>
                  </a:ext>
                </a:extLst>
              </p:cNvPr>
              <p:cNvSpPr txBox="1"/>
              <p:nvPr/>
            </p:nvSpPr>
            <p:spPr>
              <a:xfrm>
                <a:off x="4806014" y="2536356"/>
                <a:ext cx="6826353" cy="389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카테고리 별 상품을 사용자와의 거리 순으로 정렬하여 목록을 표시한다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</a:t>
                </a:r>
                <a:endParaRPr kumimoji="1" lang="en-US" altLang="ko-KR" sz="2800" dirty="0"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날짜 필터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,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물품 이름 검색기능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,</a:t>
                </a:r>
                <a:r>
                  <a:rPr kumimoji="1" lang="ko-KR" altLang="en-US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 자기 위치 기반으로 근처 물품을 지도로 확인 할 수 있다</a:t>
                </a:r>
                <a:r>
                  <a:rPr kumimoji="1" lang="en-US" altLang="ko-KR" sz="2800" dirty="0"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2800" dirty="0"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0E3B13A-D4F0-BB4E-9DE5-6A9775A3168E}"/>
                </a:ext>
              </a:extLst>
            </p:cNvPr>
            <p:cNvGrpSpPr/>
            <p:nvPr/>
          </p:nvGrpSpPr>
          <p:grpSpPr>
            <a:xfrm>
              <a:off x="4806014" y="1345959"/>
              <a:ext cx="6084654" cy="754072"/>
              <a:chOff x="5786203" y="2668249"/>
              <a:chExt cx="3756061" cy="1673337"/>
            </a:xfrm>
          </p:grpSpPr>
          <p:sp>
            <p:nvSpPr>
              <p:cNvPr id="19" name="오각형[P] 18">
                <a:extLst>
                  <a:ext uri="{FF2B5EF4-FFF2-40B4-BE49-F238E27FC236}">
                    <a16:creationId xmlns:a16="http://schemas.microsoft.com/office/drawing/2014/main" id="{A4D46B71-A4BA-9444-8913-9EB3B6000DCD}"/>
                  </a:ext>
                </a:extLst>
              </p:cNvPr>
              <p:cNvSpPr/>
              <p:nvPr/>
            </p:nvSpPr>
            <p:spPr>
              <a:xfrm>
                <a:off x="5786203" y="2668249"/>
                <a:ext cx="3058538" cy="1673337"/>
              </a:xfrm>
              <a:prstGeom prst="homePlate">
                <a:avLst/>
              </a:prstGeom>
              <a:solidFill>
                <a:srgbClr val="699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E712F-8B4A-124A-8D0C-202D10EAF11C}"/>
                  </a:ext>
                </a:extLst>
              </p:cNvPr>
              <p:cNvSpPr txBox="1"/>
              <p:nvPr/>
            </p:nvSpPr>
            <p:spPr>
              <a:xfrm>
                <a:off x="5809312" y="2768040"/>
                <a:ext cx="3732952" cy="143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oreanYNSJG4R" panose="02020600000000000000" pitchFamily="18" charset="-127"/>
                    <a:ea typeface="KoreanYNSJG4R" panose="02020600000000000000" pitchFamily="18" charset="-127"/>
                  </a:rPr>
                  <a:t>물건 및 장소 공유 받기</a:t>
                </a:r>
                <a:endParaRPr kumimoji="1" lang="en-US" altLang="ko-KR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reanYNSJG4R" panose="02020600000000000000" pitchFamily="18" charset="-127"/>
                  <a:ea typeface="KoreanYNSJG4R" panose="02020600000000000000" pitchFamily="18" charset="-127"/>
                </a:endParaRPr>
              </a:p>
            </p:txBody>
          </p:sp>
        </p:grpSp>
        <p:sp>
          <p:nvSpPr>
            <p:cNvPr id="17" name="갈매기형 수장[C] 16">
              <a:extLst>
                <a:ext uri="{FF2B5EF4-FFF2-40B4-BE49-F238E27FC236}">
                  <a16:creationId xmlns:a16="http://schemas.microsoft.com/office/drawing/2014/main" id="{1A5107EE-5552-184B-883D-94F45EE42A9C}"/>
                </a:ext>
              </a:extLst>
            </p:cNvPr>
            <p:cNvSpPr/>
            <p:nvPr/>
          </p:nvSpPr>
          <p:spPr>
            <a:xfrm>
              <a:off x="9587136" y="1345959"/>
              <a:ext cx="754072" cy="75407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11EE334B-6332-EF40-A45E-ABA3C550A691}"/>
                </a:ext>
              </a:extLst>
            </p:cNvPr>
            <p:cNvSpPr/>
            <p:nvPr/>
          </p:nvSpPr>
          <p:spPr>
            <a:xfrm>
              <a:off x="10136596" y="1357109"/>
              <a:ext cx="754072" cy="75407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04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723</Words>
  <Application>Microsoft Office PowerPoint</Application>
  <PresentationFormat>Widescreen</PresentationFormat>
  <Paragraphs>231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KoreanYNSJG4R</vt:lpstr>
      <vt:lpstr>KoreanYNSJG5R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주한 박</cp:lastModifiedBy>
  <cp:revision>35</cp:revision>
  <dcterms:created xsi:type="dcterms:W3CDTF">2019-11-27T07:44:11Z</dcterms:created>
  <dcterms:modified xsi:type="dcterms:W3CDTF">2019-12-01T10:29:03Z</dcterms:modified>
</cp:coreProperties>
</file>